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8" r:id="rId3"/>
    <p:sldId id="298" r:id="rId4"/>
    <p:sldId id="267" r:id="rId5"/>
    <p:sldId id="299" r:id="rId6"/>
    <p:sldId id="300" r:id="rId7"/>
    <p:sldId id="301" r:id="rId8"/>
    <p:sldId id="302" r:id="rId9"/>
    <p:sldId id="305" r:id="rId10"/>
    <p:sldId id="304" r:id="rId11"/>
    <p:sldId id="303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1:2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0T15:1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24575,'0'6'0,"0"9"0,0 2-8191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F620C-9B78-1268-B059-7AA13DB6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6DAEC7-4046-57F4-0A98-14B28425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5604E0-9D8C-C5EA-4AA6-1198F72C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46A32-DAF3-CF66-8548-3FB234C2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E5927-6657-DF49-0E59-8EEEF23A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64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E80C1-A3BB-DA5B-6A45-461AFC78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3BFF5D-FBF5-7CEF-894A-0F40E128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0986D1-9FD5-01F7-191A-509DC98F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129352-326E-095D-D43E-3DDBF1E1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B8F42-AFA1-81C5-B6C2-277D1333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9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ABD131-A958-A7E6-960A-0E971F1A9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5A1218-B265-B895-16CC-5060817AE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5E663B-37D0-2589-8E0F-1E86B4FD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68A47-22A3-D31A-FE2B-ACC47C97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81BF45-4AAC-6A88-8F41-EBEB8CA6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3897C-C73A-A17E-F968-F7201943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175FC3-AEC2-5804-171C-4019401C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BB6F6-E0DF-B6A7-62BB-063D75C3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F3279-8B37-5808-1FE0-7A9174FF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6D00B-8A63-C742-D253-091ECD97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06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19F76-0AA7-639E-DB49-92173C8F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76BA4C-CFC6-C2EF-4495-F179EC18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AE147C-AB5C-E640-B853-605682BC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E1979F-91A3-AD69-ADAB-0BFAAC64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FBD6E-0F94-70DF-8E11-7FC6A0C7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40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332C5-293B-C933-A977-871CB6F2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5E84D-6C91-D362-9B67-B8E4A5E79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16FECD-FE3B-7265-DC0F-EC9A804BC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D74717-CDA9-3EFF-033F-ADED4C3A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6E57CC-9199-BDB0-F395-0D28E225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EF9909-B23D-6939-D253-98F46C4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81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3D4B5-3EBE-B86E-107A-62983004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4B8B23-86B3-B92C-E5F2-EFE5ADD7C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80A669-C2DE-2114-4074-FD2B6B4E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311749-5928-FB56-53BC-6C4AEBCC4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A957F6-8E61-E156-E430-1F1497ECB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DF48F4-A530-EDAB-162A-1F060A92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67C469-F0FA-70B4-640F-9ECDE9CE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67BEAA-525F-10C2-AFF0-5A561508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46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F5D1F-3427-0BB3-7831-F11F554A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E9F034-D18F-6957-3A73-3F5322F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661183-22E0-3BAC-06A3-59D32948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F1D05-68CF-9FDC-B0C8-F85A0632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2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2436CD-0029-C13A-06B8-4A5994D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AE6DB8-7D99-DAD0-496F-7D5E5EC1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DCCE59-2527-70AF-2E57-D439A3EE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61513-DDCC-B1F0-7BD9-DD855F22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4AE0A-27D8-9FA3-B8A6-39E3B749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927CE3-F64A-05D2-0C60-E31C7FC68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B19771-F4DF-CAC1-0F7E-5C9B41C0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840D60-C3B2-80BE-80CA-185C58EF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12410A-AF04-4508-3089-24CA481D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42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87D86-7CE7-A253-6333-E79A94CB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12DC75-51DE-C3B8-879D-0BA178855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077F33-B49E-6937-5B0E-472153760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554BA0-6BAE-884B-B627-DDA7F7DF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55BE31-3C5E-9E04-8B86-FDDFC3E9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80F7CB-611A-7F82-AC10-576391F3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16FC1A-5770-5AC7-2A66-5165A27B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06CA8F-549B-7DE5-B38D-A532A9CC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9090C-EBE0-259B-F987-FA8C296BB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AFAC-CD9D-438B-9927-3A1EC8FE7A2C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750678-5498-0926-E1ED-0D7B2768B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F40B6-93A3-FB64-7430-5F9E93CE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7509-C33D-41AE-A9A3-A00457FED6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customXml" Target="../ink/ink2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5" Type="http://schemas.openxmlformats.org/officeDocument/2006/relationships/customXml" Target="../ink/ink3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5" Type="http://schemas.openxmlformats.org/officeDocument/2006/relationships/customXml" Target="../ink/ink3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5" Type="http://schemas.openxmlformats.org/officeDocument/2006/relationships/customXml" Target="../ink/ink3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5" Type="http://schemas.openxmlformats.org/officeDocument/2006/relationships/customXml" Target="../ink/ink4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5" Type="http://schemas.openxmlformats.org/officeDocument/2006/relationships/customXml" Target="../ink/ink4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5" Type="http://schemas.openxmlformats.org/officeDocument/2006/relationships/customXml" Target="../ink/ink4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5" Type="http://schemas.openxmlformats.org/officeDocument/2006/relationships/customXml" Target="../ink/ink5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5" Type="http://schemas.openxmlformats.org/officeDocument/2006/relationships/customXml" Target="../ink/ink5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5" Type="http://schemas.openxmlformats.org/officeDocument/2006/relationships/customXml" Target="../ink/ink5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ustomXml" Target="../ink/ink4.xml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5" Type="http://schemas.openxmlformats.org/officeDocument/2006/relationships/customXml" Target="../ink/ink5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5" Type="http://schemas.openxmlformats.org/officeDocument/2006/relationships/customXml" Target="../ink/ink6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5" Type="http://schemas.openxmlformats.org/officeDocument/2006/relationships/customXml" Target="../ink/ink6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7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customXml" Target="../ink/ink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customXml" Target="../ink/ink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customXml" Target="../ink/ink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customXml" Target="../ink/ink2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5" Type="http://schemas.openxmlformats.org/officeDocument/2006/relationships/customXml" Target="../ink/ink2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customXml" Target="../ink/ink2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88E23-187A-565F-56AA-7EDD5695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09EE6C-4A7B-A730-6D79-791AC26D7569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FEA3E1-A1EF-9F81-ADD2-112C80BE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4AC1C02-4E12-63EA-7EF8-421B66F14C97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4AC1C02-4E12-63EA-7EF8-421B66F14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00652A7-4E41-E407-8509-F21A33F79F36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00652A7-4E41-E407-8509-F21A33F79F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56845A2-CBCA-7F61-E460-163EAFC85DB4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56845A2-CBCA-7F61-E460-163EAFC85D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F071541-D3CF-2D88-1EE5-2D84871EBA6B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990C67D-39F6-80DE-A557-74DA757940D2}"/>
              </a:ext>
            </a:extLst>
          </p:cNvPr>
          <p:cNvSpPr txBox="1"/>
          <p:nvPr/>
        </p:nvSpPr>
        <p:spPr>
          <a:xfrm>
            <a:off x="637309" y="1245535"/>
            <a:ext cx="10788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10 Quizfragen </a:t>
            </a:r>
          </a:p>
          <a:p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zur internen und zur internationalen</a:t>
            </a:r>
            <a:b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50000"/>
                  </a:schemeClr>
                </a:solidFill>
              </a:rPr>
              <a:t>Ungleichheit</a:t>
            </a:r>
          </a:p>
          <a:p>
            <a:endParaRPr lang="de-DE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Zielgruppe: </a:t>
            </a:r>
            <a:r>
              <a:rPr lang="de-DE" sz="3600" b="1" dirty="0" err="1">
                <a:solidFill>
                  <a:schemeClr val="accent2">
                    <a:lumMod val="75000"/>
                  </a:schemeClr>
                </a:solidFill>
              </a:rPr>
              <a:t>SuS</a:t>
            </a:r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 der Klassen 10 - 13</a:t>
            </a:r>
          </a:p>
        </p:txBody>
      </p:sp>
      <p:pic>
        <p:nvPicPr>
          <p:cNvPr id="6" name="Grafik 5" descr="Ein Bild, das Kleidung, Person, Schuhwerk, draußen enthält.&#10;&#10;Automatisch generierte Beschreibung">
            <a:extLst>
              <a:ext uri="{FF2B5EF4-FFF2-40B4-BE49-F238E27FC236}">
                <a16:creationId xmlns:a16="http://schemas.microsoft.com/office/drawing/2014/main" id="{E2857D2F-78AA-0A58-A182-B191FD35F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54" y="1143600"/>
            <a:ext cx="4455446" cy="57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74C548A-9074-0C7E-FAA6-6BEDF6290B6A}"/>
              </a:ext>
            </a:extLst>
          </p:cNvPr>
          <p:cNvSpPr txBox="1"/>
          <p:nvPr/>
        </p:nvSpPr>
        <p:spPr>
          <a:xfrm>
            <a:off x="637309" y="5085302"/>
            <a:ext cx="6216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Alle Teilnehmenden erhalten eine</a:t>
            </a:r>
            <a:br>
              <a:rPr lang="de-DE" sz="3200" b="1" dirty="0"/>
            </a:br>
            <a:r>
              <a:rPr lang="de-DE" sz="3200" b="1" dirty="0">
                <a:solidFill>
                  <a:srgbClr val="FF0000"/>
                </a:solidFill>
              </a:rPr>
              <a:t>rote</a:t>
            </a:r>
            <a:r>
              <a:rPr lang="de-DE" sz="3200" b="1" dirty="0"/>
              <a:t> und eine </a:t>
            </a:r>
            <a:r>
              <a:rPr lang="de-DE" sz="3200" b="1" dirty="0">
                <a:solidFill>
                  <a:srgbClr val="00B050"/>
                </a:solidFill>
              </a:rPr>
              <a:t>grüne</a:t>
            </a:r>
            <a:r>
              <a:rPr lang="de-DE" sz="3200" b="1" dirty="0"/>
              <a:t> Karteikarte</a:t>
            </a:r>
          </a:p>
        </p:txBody>
      </p:sp>
    </p:spTree>
    <p:extLst>
      <p:ext uri="{BB962C8B-B14F-4D97-AF65-F5344CB8AC3E}">
        <p14:creationId xmlns:p14="http://schemas.microsoft.com/office/powerpoint/2010/main" val="17415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Burundi, dem ärmsten Land der Welt, kommt ein Arzt oder Ärztin auf </a:t>
            </a:r>
            <a:r>
              <a:rPr lang="de-DE" sz="3600" b="1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14.286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Menschen. Wie viele Menschen versorgt ein Arzt oder Ärztin (statistisch) in Deutschland?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4770980"/>
            <a:ext cx="812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Richtig ist: 221 Menschen pro Arzt/Ärztin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53068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Menschen in Ländern mit niedrigem Einkommen sterben im Vergleich zu den Menschen in reichen Ländern…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3840965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7 Jahre früher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526473" y="5260827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17 Jahre früher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17026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Menschen in Ländern mit niedrigem Einkommen sterben im Vergleich zu den Menschen in reichen Ländern…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526473" y="4853923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Richtig ist: 17 Jahre früher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58902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Auch in Deutschland leben die Reichen länger als die Armen – und zwar…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3813140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10 Jahre länger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526473" y="5163241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20 Jahre länger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98660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Auch in Deutschland leben die Reichen länger als die Armen – und zwar…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4762162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Richtig ist: 10 Jahre länger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94072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Deutschland nehmen v</a:t>
            </a:r>
            <a:r>
              <a:rPr lang="de-DE" sz="3600" b="1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100 Kindern, deren Eltern Akademiker sind, </a:t>
            </a:r>
            <a:r>
              <a:rPr lang="de-DE" sz="36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79%</a:t>
            </a:r>
            <a:r>
              <a:rPr lang="de-DE" sz="3600" b="1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ein Studium auf. Bei den Kindern, deren Eltern nicht Akademiker sind, beginnen…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4254162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27% ein Studium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526473" y="5348069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37% ein Studium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45421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Deutschland nehmen v</a:t>
            </a:r>
            <a:r>
              <a:rPr lang="de-DE" sz="3600" b="1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100 Kindern, deren Eltern Akademiker sind, </a:t>
            </a:r>
            <a:r>
              <a:rPr lang="de-DE" sz="36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79%</a:t>
            </a:r>
            <a:r>
              <a:rPr lang="de-DE" sz="3600" b="1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ein Studium auf. Bei den Kindern, deren Eltern nicht Akademiker sind, beginnen…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4715979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Richtig ist: 27% ein Studium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69803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Von denjenigen, die in NRW 2022 Abitur gemacht haben, waren weiblich…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4071796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45,7%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7" y="5177196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55,7%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73847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Von denjenigen, die in NRW 2022 Abitur gemacht haben, waren weiblich…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607144" y="4530651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Richtig ist: 55,7%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324748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Ordne diese Länder gemäß ihres Ausstoßes von Kohlendioxid (CO</a:t>
            </a:r>
            <a:r>
              <a:rPr lang="de-DE" sz="3600" b="1" kern="100" baseline="-250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pro </a:t>
            </a:r>
            <a:r>
              <a:rPr lang="de-DE" sz="3600" b="1" kern="1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Einwohner:in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b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beginnend mit den höchsten Emissionen.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6" y="4017060"/>
            <a:ext cx="996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highlight>
                  <a:srgbClr val="00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 – China – Deutschland - Brasilien</a:t>
            </a:r>
            <a:endParaRPr lang="de-DE" sz="3600" kern="100" dirty="0">
              <a:effectLst/>
              <a:highlight>
                <a:srgbClr val="00FF00"/>
              </a:highlight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6" y="5272124"/>
            <a:ext cx="103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highlight>
                  <a:srgbClr val="FF00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Deutschland – USA – China – Brasilien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3775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1841A41-7B7E-EB4A-1CC2-A41649305DAA}"/>
              </a:ext>
            </a:extLst>
          </p:cNvPr>
          <p:cNvSpPr txBox="1"/>
          <p:nvPr/>
        </p:nvSpPr>
        <p:spPr>
          <a:xfrm>
            <a:off x="371973" y="2059562"/>
            <a:ext cx="4824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6">
                    <a:lumMod val="50000"/>
                  </a:schemeClr>
                </a:solidFill>
              </a:rPr>
              <a:t>10 Quizfragen</a:t>
            </a:r>
          </a:p>
          <a:p>
            <a:br>
              <a:rPr lang="de-DE" sz="4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4800" b="1" dirty="0">
                <a:highlight>
                  <a:srgbClr val="FF0000"/>
                </a:highlight>
              </a:rPr>
              <a:t>Rot</a:t>
            </a:r>
            <a:r>
              <a:rPr lang="de-DE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800" b="1" dirty="0"/>
              <a:t>oder</a:t>
            </a:r>
            <a:r>
              <a:rPr lang="de-DE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4800" b="1" dirty="0">
                <a:highlight>
                  <a:srgbClr val="00FF00"/>
                </a:highlight>
              </a:rPr>
              <a:t>grün</a:t>
            </a:r>
            <a:r>
              <a:rPr lang="de-DE" sz="4800" b="1" dirty="0"/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057C6D-1A7E-C148-E9C7-721AEA0F4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16" y="1274007"/>
            <a:ext cx="3999683" cy="5583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1E325BC-315B-758C-3C47-87571392E9AF}"/>
              </a:ext>
            </a:extLst>
          </p:cNvPr>
          <p:cNvSpPr txBox="1"/>
          <p:nvPr/>
        </p:nvSpPr>
        <p:spPr>
          <a:xfrm>
            <a:off x="678873" y="332509"/>
            <a:ext cx="1166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  <a:p>
            <a:endParaRPr lang="de-DE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6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Ordne diese Länder gemäß ihres Ausstoßes von Kohlendioxid (CO</a:t>
            </a:r>
            <a:r>
              <a:rPr lang="de-DE" sz="3600" b="1" kern="100" baseline="-250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pro </a:t>
            </a:r>
            <a:r>
              <a:rPr lang="de-DE" sz="3600" b="1" kern="10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Einwohner:in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b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beginnend mit den höchsten Emissionen.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6" y="4017060"/>
            <a:ext cx="996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highlight>
                  <a:srgbClr val="00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Richtig ist: </a:t>
            </a:r>
            <a:br>
              <a:rPr lang="de-DE" sz="3600" b="1" kern="100" dirty="0">
                <a:effectLst/>
                <a:highlight>
                  <a:srgbClr val="00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3600" b="1" kern="100" dirty="0">
                <a:effectLst/>
                <a:highlight>
                  <a:srgbClr val="00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 – China – Deutschland - Brasilien</a:t>
            </a:r>
            <a:endParaRPr lang="de-DE" sz="3600" kern="100" dirty="0">
              <a:effectLst/>
              <a:highlight>
                <a:srgbClr val="00FF00"/>
              </a:highlight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50909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Erbschaften sind wesentlich dafür, dass die Reichen reich bleiben. Wie viel Geld kann in Deutschland ein Kind von seinen Eltern erben, ohne dafür Steuern bezahlen zu müssen?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6" y="4375412"/>
            <a:ext cx="996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highlight>
                  <a:srgbClr val="00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100.000 Euro</a:t>
            </a:r>
            <a:endParaRPr lang="de-DE" sz="3600" kern="100" dirty="0">
              <a:effectLst/>
              <a:highlight>
                <a:srgbClr val="00FF00"/>
              </a:highlight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6" y="5272124"/>
            <a:ext cx="103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highlight>
                  <a:srgbClr val="FF00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400.000 Euro</a:t>
            </a:r>
            <a:endParaRPr lang="de-DE" sz="3600" b="1" kern="100" dirty="0">
              <a:effectLst/>
              <a:highlight>
                <a:srgbClr val="FF0000"/>
              </a:highlight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54773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Erbschaften sind wesentlich dafür, dass die Reichen reich bleiben. Wie viel Geld kann in Deutschland ein Kind von seinen Eltern erben, ohne dafür Steuern bezahlen zu müssen?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6" y="5272124"/>
            <a:ext cx="103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highlight>
                  <a:srgbClr val="FF00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Richtig ist: 400.000 Euro</a:t>
            </a:r>
            <a:endParaRPr lang="de-DE" sz="3600" b="1" kern="100" dirty="0">
              <a:effectLst/>
              <a:highlight>
                <a:srgbClr val="FF0000"/>
              </a:highlight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4026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Reichtum und Vermögen sind weltweit ungleich verteilt. Den 10% reichsten Menschen in der Welt gehören…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3967834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36% des weltweiten Vermögens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7" y="5121778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76% des weltweiten Vermögens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3252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Reichtum und Vermögen sind weltweit ungleich verteilt. Den 10% reichsten Menschen in der Welt gehören…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6" y="4995125"/>
            <a:ext cx="845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Richtig ist: 76% des weltweiten Vermögens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427180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Deutschland gilt als arm, wer weniger als 60% des durchschnittlichen Haushaltseinkommens hat. Das waren 2022…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4082442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15% der Bevölkerung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7" y="5240181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35% der Bevölkerung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90365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Deutschland gilt als arm, wer weniger als 60% des durchschnittlichen Haushaltseinkommens hat. Das waren 2022…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4762161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Richtig ist: 15% der Bevölkerung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85256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Vergleicht man die Wirtschaftskraft pro Kopf in Deutschland mit derjenigen in Afrika, so stellt man einen Unterschied fest von…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526473" y="4207979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15:1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89528" y="5223507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25:1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209337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Vergleicht man die Wirtschaftskraft pro Kopf in Deutschland mit derjenigen in Afrika, so stellt man einen Unterschied fest von…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98764" y="4808344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Richtig ist:  15:1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311178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250D-B3BD-4761-99E1-AC78DC6D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0" y="180109"/>
            <a:ext cx="1460544" cy="706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14:cNvPr>
              <p14:cNvContentPartPr/>
              <p14:nvPr/>
            </p14:nvContentPartPr>
            <p14:xfrm>
              <a:off x="914258" y="1274007"/>
              <a:ext cx="360" cy="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CD0725-5635-EB83-1008-2E90EFF4E1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258" y="1265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14:cNvPr>
              <p14:cNvContentPartPr/>
              <p14:nvPr/>
            </p14:nvContentPartPr>
            <p14:xfrm>
              <a:off x="2784098" y="359607"/>
              <a:ext cx="360" cy="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20E9887-2823-2662-52CE-575CCB98F6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098" y="350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14:cNvPr>
              <p14:cNvContentPartPr/>
              <p14:nvPr/>
            </p14:nvContentPartPr>
            <p14:xfrm>
              <a:off x="899858" y="276447"/>
              <a:ext cx="360" cy="14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328B2E-6AAF-C2A6-64B8-655E3A314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858" y="267447"/>
                <a:ext cx="18000" cy="316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6ADA680-E140-4FC4-B1E8-4BB865D4C961}"/>
              </a:ext>
            </a:extLst>
          </p:cNvPr>
          <p:cNvCxnSpPr/>
          <p:nvPr/>
        </p:nvCxnSpPr>
        <p:spPr>
          <a:xfrm>
            <a:off x="193964" y="886691"/>
            <a:ext cx="1199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29F1DA4-B6FC-8A55-BDA3-CE722DDE7544}"/>
              </a:ext>
            </a:extLst>
          </p:cNvPr>
          <p:cNvSpPr txBox="1"/>
          <p:nvPr/>
        </p:nvSpPr>
        <p:spPr>
          <a:xfrm>
            <a:off x="439837" y="1262710"/>
            <a:ext cx="11296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Burundi, dem ärmsten Land der Welt, kommt ein Arzt oder Ärztin auf </a:t>
            </a:r>
            <a:r>
              <a:rPr lang="de-DE" sz="3600" b="1" kern="1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14.286</a:t>
            </a:r>
            <a:r>
              <a:rPr lang="de-DE" sz="3600" b="1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Menschen. Wie viele Menschen versorgt ein Arzt oder Ärztin (statistisch) in Deutschland?</a:t>
            </a:r>
            <a:endParaRPr lang="de-DE" sz="36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A7E27A-A661-F519-65FD-FDE2F195499D}"/>
              </a:ext>
            </a:extLst>
          </p:cNvPr>
          <p:cNvSpPr txBox="1"/>
          <p:nvPr/>
        </p:nvSpPr>
        <p:spPr>
          <a:xfrm>
            <a:off x="439837" y="4405607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00FF00"/>
                </a:highlight>
              </a:rPr>
              <a:t>221 Menschen pro Arzt/Ärztin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62DFB-7D57-2F18-42F9-0C0F4A2B1CB9}"/>
              </a:ext>
            </a:extLst>
          </p:cNvPr>
          <p:cNvSpPr txBox="1"/>
          <p:nvPr/>
        </p:nvSpPr>
        <p:spPr>
          <a:xfrm>
            <a:off x="439837" y="5445051"/>
            <a:ext cx="630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ighlight>
                  <a:srgbClr val="FF0000"/>
                </a:highlight>
              </a:rPr>
              <a:t>2.213 Menschen pro Arzt/Ärztin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89B94-0283-12AF-FC06-3DA6A791E481}"/>
              </a:ext>
            </a:extLst>
          </p:cNvPr>
          <p:cNvSpPr txBox="1"/>
          <p:nvPr/>
        </p:nvSpPr>
        <p:spPr>
          <a:xfrm>
            <a:off x="526473" y="180109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</a:rPr>
              <a:t>Ungleichheit verringern (SDG 10)</a:t>
            </a:r>
          </a:p>
        </p:txBody>
      </p:sp>
    </p:spTree>
    <p:extLst>
      <p:ext uri="{BB962C8B-B14F-4D97-AF65-F5344CB8AC3E}">
        <p14:creationId xmlns:p14="http://schemas.microsoft.com/office/powerpoint/2010/main" val="301255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Breitbild</PresentationFormat>
  <Paragraphs>79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Krämer</dc:creator>
  <cp:lastModifiedBy>Georg Krämer</cp:lastModifiedBy>
  <cp:revision>65</cp:revision>
  <dcterms:created xsi:type="dcterms:W3CDTF">2023-01-20T15:07:06Z</dcterms:created>
  <dcterms:modified xsi:type="dcterms:W3CDTF">2024-03-20T16:44:45Z</dcterms:modified>
</cp:coreProperties>
</file>