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7" r:id="rId3"/>
    <p:sldId id="277" r:id="rId4"/>
    <p:sldId id="259" r:id="rId5"/>
    <p:sldId id="278" r:id="rId6"/>
    <p:sldId id="280" r:id="rId7"/>
    <p:sldId id="295" r:id="rId8"/>
    <p:sldId id="299" r:id="rId9"/>
    <p:sldId id="300" r:id="rId10"/>
    <p:sldId id="304" r:id="rId11"/>
    <p:sldId id="302" r:id="rId12"/>
    <p:sldId id="303" r:id="rId13"/>
    <p:sldId id="287" r:id="rId14"/>
    <p:sldId id="288" r:id="rId15"/>
    <p:sldId id="305" r:id="rId16"/>
    <p:sldId id="306" r:id="rId17"/>
    <p:sldId id="291" r:id="rId18"/>
    <p:sldId id="292" r:id="rId19"/>
    <p:sldId id="283" r:id="rId20"/>
    <p:sldId id="284" r:id="rId21"/>
    <p:sldId id="257" r:id="rId22"/>
    <p:sldId id="258" r:id="rId23"/>
    <p:sldId id="307" r:id="rId24"/>
    <p:sldId id="308" r:id="rId25"/>
    <p:sldId id="298" r:id="rId26"/>
    <p:sldId id="296" r:id="rId27"/>
    <p:sldId id="310" r:id="rId28"/>
    <p:sldId id="311" r:id="rId29"/>
    <p:sldId id="312" r:id="rId30"/>
    <p:sldId id="313" r:id="rId31"/>
    <p:sldId id="315" r:id="rId32"/>
    <p:sldId id="316" r:id="rId33"/>
    <p:sldId id="317" r:id="rId34"/>
    <p:sldId id="318" r:id="rId35"/>
    <p:sldId id="319" r:id="rId36"/>
    <p:sldId id="320" r:id="rId3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8" autoAdjust="0"/>
    <p:restoredTop sz="94660"/>
  </p:normalViewPr>
  <p:slideViewPr>
    <p:cSldViewPr snapToGrid="0">
      <p:cViewPr varScale="1">
        <p:scale>
          <a:sx n="83" d="100"/>
          <a:sy n="83" d="100"/>
        </p:scale>
        <p:origin x="739"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D62900-E720-7B49-82A1-09E5488C48F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572EAE5-82C5-28C1-B8F6-10C71AFD45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E3EA78B-7DC7-5E0E-F304-C53632A5AD12}"/>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5" name="Fußzeilenplatzhalter 4">
            <a:extLst>
              <a:ext uri="{FF2B5EF4-FFF2-40B4-BE49-F238E27FC236}">
                <a16:creationId xmlns:a16="http://schemas.microsoft.com/office/drawing/2014/main" id="{4F536C65-6637-D213-056A-A6D0136192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205F137-1FB0-55AA-7BDC-105C92A36174}"/>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36584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583FB7-6C64-FBF4-8339-B59383BA6D0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FEC28A1-9AC6-46C7-8D1D-5B6C1C59104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0E0C43F-84BF-2441-B521-71DD8028E16A}"/>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5" name="Fußzeilenplatzhalter 4">
            <a:extLst>
              <a:ext uri="{FF2B5EF4-FFF2-40B4-BE49-F238E27FC236}">
                <a16:creationId xmlns:a16="http://schemas.microsoft.com/office/drawing/2014/main" id="{58DABD36-B564-90A1-0FEE-6ABFEFEE635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02740B7-7307-9085-EBB5-6C117D61991F}"/>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2584999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47874C2-588F-FDD5-9317-99428286220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276CBED-F8AC-693E-EE2B-02A341E4CA6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4BA8296-D98E-82DD-38CC-1053A1775722}"/>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5" name="Fußzeilenplatzhalter 4">
            <a:extLst>
              <a:ext uri="{FF2B5EF4-FFF2-40B4-BE49-F238E27FC236}">
                <a16:creationId xmlns:a16="http://schemas.microsoft.com/office/drawing/2014/main" id="{66B7D79D-F425-B262-3E76-DC24E97C796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09EED5B-7834-1EBB-D562-BCA25AFE1479}"/>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413330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024591-0388-C2FA-C999-A37A4A5AFAB5}"/>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8549A90-6268-382D-918F-C2800787325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9FBA188-3AA7-3467-5509-33F833114417}"/>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5" name="Fußzeilenplatzhalter 4">
            <a:extLst>
              <a:ext uri="{FF2B5EF4-FFF2-40B4-BE49-F238E27FC236}">
                <a16:creationId xmlns:a16="http://schemas.microsoft.com/office/drawing/2014/main" id="{4E2158E0-41B5-1465-7213-FDFB0111B1C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03086E1-1E06-827B-E666-66FF4E8A2E5D}"/>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35852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AA5D12-C65A-C035-CC6D-209D51ABE09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E89D05B-DAEE-3BCE-55B5-19D5256BFE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7E3BEE0-0C8E-7993-A9B6-A61853F85FA7}"/>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5" name="Fußzeilenplatzhalter 4">
            <a:extLst>
              <a:ext uri="{FF2B5EF4-FFF2-40B4-BE49-F238E27FC236}">
                <a16:creationId xmlns:a16="http://schemas.microsoft.com/office/drawing/2014/main" id="{0372E274-6058-3481-B058-4450702DC27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1F199FE-1DD7-1648-CDD5-A2F9C0728E23}"/>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381871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EB8664-D061-9B00-DA57-3FBDF866D10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7160B35-C875-3ECB-4D22-05BE7B3F029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C664A3C5-8C9E-799F-63FD-C25FF56FBF7E}"/>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C58BDDC-2834-5008-AC12-F1F8053085B3}"/>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6" name="Fußzeilenplatzhalter 5">
            <a:extLst>
              <a:ext uri="{FF2B5EF4-FFF2-40B4-BE49-F238E27FC236}">
                <a16:creationId xmlns:a16="http://schemas.microsoft.com/office/drawing/2014/main" id="{467FF65E-A2C8-8AED-C2FB-AFD7B63B4FF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F5EB9B4-1C8C-2D7A-0D6B-0BA20A3CF0FA}"/>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82858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18184F-E6C1-60F6-D2BD-6036CF04B7E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CB5737B-FD56-3FEC-2BD2-2882C0690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D9297FB-EA35-676C-7785-9FB9302A60D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8BB6654-64B8-1F34-E83C-32F6B32CC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B202E17-70F1-D313-70B5-27E1631A5D0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2D1AFF1-48FF-5CE1-2AE0-88878B63A6CC}"/>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8" name="Fußzeilenplatzhalter 7">
            <a:extLst>
              <a:ext uri="{FF2B5EF4-FFF2-40B4-BE49-F238E27FC236}">
                <a16:creationId xmlns:a16="http://schemas.microsoft.com/office/drawing/2014/main" id="{C639D387-319F-F661-F9C5-945B12F2250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48CF3930-D649-87E8-B638-705F661E1D9B}"/>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361542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160B61-9C6E-6EFF-C763-B8832261FD1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1311B00-C09A-597B-005F-C434005D2CAA}"/>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4" name="Fußzeilenplatzhalter 3">
            <a:extLst>
              <a:ext uri="{FF2B5EF4-FFF2-40B4-BE49-F238E27FC236}">
                <a16:creationId xmlns:a16="http://schemas.microsoft.com/office/drawing/2014/main" id="{E49EE498-D2AC-A5D4-5AFF-5AC139A179C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75C4F6A-7522-5B4F-A354-CA48E6808264}"/>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417737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2356333-4AF5-A9CE-245C-C5EA5D3D9F50}"/>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3" name="Fußzeilenplatzhalter 2">
            <a:extLst>
              <a:ext uri="{FF2B5EF4-FFF2-40B4-BE49-F238E27FC236}">
                <a16:creationId xmlns:a16="http://schemas.microsoft.com/office/drawing/2014/main" id="{776E24D1-8564-5B61-832B-E1758B1B882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9AD784D-B5DD-3E57-6925-FE0001ABC2D3}"/>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69382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76634F-35A7-CB28-A894-0BB5D7BBA6A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26977AF-0DC6-7E33-00DF-8EC6EFBE13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156163-97ED-281D-5E07-DA2F9AD3CC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7E5F646-31CC-14E1-F9E8-65D61E8329F6}"/>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6" name="Fußzeilenplatzhalter 5">
            <a:extLst>
              <a:ext uri="{FF2B5EF4-FFF2-40B4-BE49-F238E27FC236}">
                <a16:creationId xmlns:a16="http://schemas.microsoft.com/office/drawing/2014/main" id="{5B908079-AB53-9C33-FE19-D2022409E1E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FA20C1D-85E4-E7A7-7F90-46B5B3E6C304}"/>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88373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33D48A-9C91-0236-7699-0D1CB32F918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B2284178-B4F6-060B-FAD4-47051C980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9F915309-D2B1-C05A-FE8F-60FFE41A54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B1F166F-EE35-7884-0BF9-BEB5EA69CE13}"/>
              </a:ext>
            </a:extLst>
          </p:cNvPr>
          <p:cNvSpPr>
            <a:spLocks noGrp="1"/>
          </p:cNvSpPr>
          <p:nvPr>
            <p:ph type="dt" sz="half" idx="10"/>
          </p:nvPr>
        </p:nvSpPr>
        <p:spPr/>
        <p:txBody>
          <a:bodyPr/>
          <a:lstStyle/>
          <a:p>
            <a:fld id="{14E4A831-F224-48DF-BB2E-365918BF4CAE}" type="datetimeFigureOut">
              <a:rPr lang="de-DE" smtClean="0"/>
              <a:t>09.09.2023</a:t>
            </a:fld>
            <a:endParaRPr lang="de-DE"/>
          </a:p>
        </p:txBody>
      </p:sp>
      <p:sp>
        <p:nvSpPr>
          <p:cNvPr id="6" name="Fußzeilenplatzhalter 5">
            <a:extLst>
              <a:ext uri="{FF2B5EF4-FFF2-40B4-BE49-F238E27FC236}">
                <a16:creationId xmlns:a16="http://schemas.microsoft.com/office/drawing/2014/main" id="{BF8CE034-F47B-188E-7C2A-B4AF1E951A7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FC3DCC8-6743-9840-9B8E-CBDAAAC7E9A8}"/>
              </a:ext>
            </a:extLst>
          </p:cNvPr>
          <p:cNvSpPr>
            <a:spLocks noGrp="1"/>
          </p:cNvSpPr>
          <p:nvPr>
            <p:ph type="sldNum" sz="quarter" idx="12"/>
          </p:nvPr>
        </p:nvSpPr>
        <p:spPr/>
        <p:txBody>
          <a:bodyPr/>
          <a:lstStyle/>
          <a:p>
            <a:fld id="{7DF09D3C-7001-4784-B57B-5578F616DFBF}" type="slidenum">
              <a:rPr lang="de-DE" smtClean="0"/>
              <a:t>‹Nr.›</a:t>
            </a:fld>
            <a:endParaRPr lang="de-DE"/>
          </a:p>
        </p:txBody>
      </p:sp>
    </p:spTree>
    <p:extLst>
      <p:ext uri="{BB962C8B-B14F-4D97-AF65-F5344CB8AC3E}">
        <p14:creationId xmlns:p14="http://schemas.microsoft.com/office/powerpoint/2010/main" val="385603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DEF690D-5FAB-71E6-27BE-5717258F68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0DDB1FA-C3EE-4544-6CCE-9D315F3A92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C017D1E-8F36-C055-2FF9-8847F43522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4A831-F224-48DF-BB2E-365918BF4CAE}" type="datetimeFigureOut">
              <a:rPr lang="de-DE" smtClean="0"/>
              <a:t>09.09.2023</a:t>
            </a:fld>
            <a:endParaRPr lang="de-DE"/>
          </a:p>
        </p:txBody>
      </p:sp>
      <p:sp>
        <p:nvSpPr>
          <p:cNvPr id="5" name="Fußzeilenplatzhalter 4">
            <a:extLst>
              <a:ext uri="{FF2B5EF4-FFF2-40B4-BE49-F238E27FC236}">
                <a16:creationId xmlns:a16="http://schemas.microsoft.com/office/drawing/2014/main" id="{CC182761-BE8A-6276-87F2-DD18CE1A1E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CCD0C6C-7367-B7B1-1188-05C5C2FC43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09D3C-7001-4784-B57B-5578F616DFBF}" type="slidenum">
              <a:rPr lang="de-DE" smtClean="0"/>
              <a:t>‹Nr.›</a:t>
            </a:fld>
            <a:endParaRPr lang="de-DE"/>
          </a:p>
        </p:txBody>
      </p:sp>
    </p:spTree>
    <p:extLst>
      <p:ext uri="{BB962C8B-B14F-4D97-AF65-F5344CB8AC3E}">
        <p14:creationId xmlns:p14="http://schemas.microsoft.com/office/powerpoint/2010/main" val="671741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 </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sp>
        <p:nvSpPr>
          <p:cNvPr id="7" name="Textfeld 6">
            <a:extLst>
              <a:ext uri="{FF2B5EF4-FFF2-40B4-BE49-F238E27FC236}">
                <a16:creationId xmlns:a16="http://schemas.microsoft.com/office/drawing/2014/main" id="{2C6EE1C0-B9B6-829C-23B0-66A69E616E9F}"/>
              </a:ext>
            </a:extLst>
          </p:cNvPr>
          <p:cNvSpPr txBox="1"/>
          <p:nvPr/>
        </p:nvSpPr>
        <p:spPr>
          <a:xfrm>
            <a:off x="838200" y="1718131"/>
            <a:ext cx="10633364" cy="4539704"/>
          </a:xfrm>
          <a:prstGeom prst="rect">
            <a:avLst/>
          </a:prstGeom>
          <a:noFill/>
        </p:spPr>
        <p:txBody>
          <a:bodyPr wrap="square" rtlCol="0">
            <a:spAutoFit/>
          </a:bodyPr>
          <a:lstStyle/>
          <a:p>
            <a:pPr>
              <a:spcAft>
                <a:spcPts val="600"/>
              </a:spcAft>
            </a:pPr>
            <a:r>
              <a:rPr lang="de-DE" sz="2400" b="1" dirty="0">
                <a:solidFill>
                  <a:srgbClr val="C00000"/>
                </a:solidFill>
              </a:rPr>
              <a:t>Quiz: </a:t>
            </a:r>
            <a:r>
              <a:rPr lang="de-DE" sz="2400" b="1" dirty="0"/>
              <a:t>Quiz zu den nachhaltigen Entwicklungszielen (SDGs).</a:t>
            </a:r>
          </a:p>
          <a:p>
            <a:pPr>
              <a:spcAft>
                <a:spcPts val="600"/>
              </a:spcAft>
            </a:pPr>
            <a:r>
              <a:rPr lang="de-DE" sz="2400" b="1" dirty="0">
                <a:solidFill>
                  <a:srgbClr val="C00000"/>
                </a:solidFill>
              </a:rPr>
              <a:t>Inhalt</a:t>
            </a:r>
            <a:r>
              <a:rPr lang="de-DE" sz="2400" b="1" dirty="0"/>
              <a:t>: Je eine Frage zu Themenfeldern der 17 SDGs (</a:t>
            </a:r>
            <a:r>
              <a:rPr lang="de-DE" sz="2400" b="1" dirty="0" err="1"/>
              <a:t>sustainable</a:t>
            </a:r>
            <a:r>
              <a:rPr lang="de-DE" sz="2400" b="1" dirty="0"/>
              <a:t> </a:t>
            </a:r>
            <a:r>
              <a:rPr lang="de-DE" sz="2400" b="1" dirty="0" err="1"/>
              <a:t>development</a:t>
            </a:r>
            <a:r>
              <a:rPr lang="de-DE" sz="2400" b="1" dirty="0"/>
              <a:t> </a:t>
            </a:r>
            <a:r>
              <a:rPr lang="de-DE" sz="2400" b="1" dirty="0" err="1"/>
              <a:t>goals</a:t>
            </a:r>
            <a:r>
              <a:rPr lang="de-DE" sz="2400" b="1" dirty="0"/>
              <a:t>). Vertiefung der angesprochenen Themenfelder ist wünschenswert (siehe Quellenhinweise oder auch www.lernplattform-nachhaltige-entwicklungsziele.de).</a:t>
            </a:r>
          </a:p>
          <a:p>
            <a:pPr>
              <a:spcAft>
                <a:spcPts val="600"/>
              </a:spcAft>
            </a:pPr>
            <a:r>
              <a:rPr lang="de-DE" sz="2400" b="1" dirty="0">
                <a:solidFill>
                  <a:srgbClr val="C00000"/>
                </a:solidFill>
              </a:rPr>
              <a:t>Zielgruppe</a:t>
            </a:r>
            <a:r>
              <a:rPr lang="de-DE" sz="2400" b="1" dirty="0"/>
              <a:t>: Schülerinnen und Schüler der Oberstufe, Erwachsene.</a:t>
            </a:r>
          </a:p>
          <a:p>
            <a:pPr>
              <a:spcAft>
                <a:spcPts val="600"/>
              </a:spcAft>
            </a:pPr>
            <a:r>
              <a:rPr lang="de-DE" sz="2400" b="1" dirty="0">
                <a:solidFill>
                  <a:srgbClr val="C00000"/>
                </a:solidFill>
              </a:rPr>
              <a:t>Datum der Erstellung:</a:t>
            </a:r>
            <a:r>
              <a:rPr lang="de-DE" sz="2400" b="1" dirty="0"/>
              <a:t> 9/2023. </a:t>
            </a:r>
          </a:p>
          <a:p>
            <a:pPr>
              <a:spcAft>
                <a:spcPts val="600"/>
              </a:spcAft>
            </a:pPr>
            <a:r>
              <a:rPr lang="de-DE" sz="2400" b="1" dirty="0">
                <a:solidFill>
                  <a:srgbClr val="C00000"/>
                </a:solidFill>
              </a:rPr>
              <a:t>Urheber:</a:t>
            </a:r>
            <a:r>
              <a:rPr lang="de-DE" sz="2400" b="1" dirty="0"/>
              <a:t> ©Welthaus Bielefeld.</a:t>
            </a:r>
          </a:p>
          <a:p>
            <a:r>
              <a:rPr lang="de-DE" sz="2400" b="1" dirty="0"/>
              <a:t>Freie Verwendung: </a:t>
            </a:r>
            <a:r>
              <a:rPr lang="de-DE" sz="1800" dirty="0">
                <a:effectLst/>
                <a:latin typeface="Verdana" panose="020B0604030504040204" pitchFamily="34" charset="0"/>
                <a:ea typeface="Calibri" panose="020F0502020204030204" pitchFamily="34" charset="0"/>
                <a:cs typeface="Times New Roman" panose="02020603050405020304" pitchFamily="18" charset="0"/>
              </a:rPr>
              <a:t>Unser Material steht unter Creative </a:t>
            </a:r>
            <a:br>
              <a:rPr lang="de-DE" sz="1800" dirty="0">
                <a:effectLst/>
                <a:latin typeface="Verdana" panose="020B0604030504040204" pitchFamily="34" charset="0"/>
                <a:ea typeface="Calibri" panose="020F0502020204030204" pitchFamily="34" charset="0"/>
                <a:cs typeface="Times New Roman" panose="02020603050405020304" pitchFamily="18" charset="0"/>
              </a:rPr>
            </a:br>
            <a:r>
              <a:rPr lang="de-DE" sz="1800" dirty="0">
                <a:effectLst/>
                <a:latin typeface="Verdana" panose="020B0604030504040204" pitchFamily="34" charset="0"/>
                <a:ea typeface="Calibri" panose="020F0502020204030204" pitchFamily="34" charset="0"/>
                <a:cs typeface="Times New Roman" panose="02020603050405020304" pitchFamily="18" charset="0"/>
              </a:rPr>
              <a:t>Commons-Lizenzen. Vervielfältigung, Veröffentlichung und sogar</a:t>
            </a:r>
            <a:br>
              <a:rPr lang="de-DE" sz="1800" dirty="0">
                <a:effectLst/>
                <a:latin typeface="Verdana" panose="020B0604030504040204" pitchFamily="34" charset="0"/>
                <a:ea typeface="Calibri" panose="020F0502020204030204" pitchFamily="34" charset="0"/>
                <a:cs typeface="Times New Roman" panose="02020603050405020304" pitchFamily="18" charset="0"/>
              </a:rPr>
            </a:br>
            <a:r>
              <a:rPr lang="de-DE" sz="1800" dirty="0">
                <a:effectLst/>
                <a:latin typeface="Verdana" panose="020B0604030504040204" pitchFamily="34" charset="0"/>
                <a:ea typeface="Calibri" panose="020F0502020204030204" pitchFamily="34" charset="0"/>
                <a:cs typeface="Times New Roman" panose="02020603050405020304" pitchFamily="18" charset="0"/>
              </a:rPr>
              <a:t>Bearbeitung sind bei uns ausdrücklich gestattet. Bei </a:t>
            </a:r>
            <a:r>
              <a:rPr lang="de-DE" sz="1800" dirty="0" err="1">
                <a:effectLst/>
                <a:latin typeface="Verdana" panose="020B0604030504040204" pitchFamily="34" charset="0"/>
                <a:ea typeface="Calibri" panose="020F0502020204030204" pitchFamily="34" charset="0"/>
                <a:cs typeface="Times New Roman" panose="02020603050405020304" pitchFamily="18" charset="0"/>
              </a:rPr>
              <a:t>Veröffent</a:t>
            </a:r>
            <a:r>
              <a:rPr lang="de-DE" sz="1800" dirty="0">
                <a:effectLst/>
                <a:latin typeface="Verdana" panose="020B0604030504040204" pitchFamily="34" charset="0"/>
                <a:ea typeface="Calibri" panose="020F0502020204030204" pitchFamily="34" charset="0"/>
                <a:cs typeface="Times New Roman" panose="02020603050405020304" pitchFamily="18" charset="0"/>
              </a:rPr>
              <a:t>-</a:t>
            </a:r>
            <a:br>
              <a:rPr lang="de-DE" sz="1800" dirty="0">
                <a:effectLst/>
                <a:latin typeface="Verdana" panose="020B0604030504040204" pitchFamily="34" charset="0"/>
                <a:ea typeface="Calibri" panose="020F0502020204030204" pitchFamily="34" charset="0"/>
                <a:cs typeface="Times New Roman" panose="02020603050405020304" pitchFamily="18" charset="0"/>
              </a:rPr>
            </a:br>
            <a:r>
              <a:rPr lang="de-DE" sz="1800" dirty="0" err="1">
                <a:effectLst/>
                <a:latin typeface="Verdana" panose="020B0604030504040204" pitchFamily="34" charset="0"/>
                <a:ea typeface="Calibri" panose="020F0502020204030204" pitchFamily="34" charset="0"/>
                <a:cs typeface="Times New Roman" panose="02020603050405020304" pitchFamily="18" charset="0"/>
              </a:rPr>
              <a:t>lichung</a:t>
            </a:r>
            <a:r>
              <a:rPr lang="de-DE" sz="1800" dirty="0">
                <a:effectLst/>
                <a:latin typeface="Verdana" panose="020B0604030504040204" pitchFamily="34" charset="0"/>
                <a:ea typeface="Calibri" panose="020F0502020204030204" pitchFamily="34" charset="0"/>
                <a:cs typeface="Times New Roman" panose="02020603050405020304" pitchFamily="18" charset="0"/>
              </a:rPr>
              <a:t> müssen die von den Urhebern vorgegebenen Lizenzen eingehalten und der Urheberhinweis (Welthaus Bielefeld) genannt werden.</a:t>
            </a:r>
            <a:endParaRPr lang="de-DE" sz="1800" b="1" dirty="0">
              <a:solidFill>
                <a:srgbClr val="C00000"/>
              </a:solidFill>
              <a:effectLst/>
              <a:latin typeface="Verdana" panose="020B0604030504040204" pitchFamily="34" charset="0"/>
              <a:ea typeface="Calibri" panose="020F0502020204030204" pitchFamily="34" charset="0"/>
              <a:cs typeface="Times New Roman" panose="02020603050405020304" pitchFamily="18" charset="0"/>
            </a:endParaRPr>
          </a:p>
        </p:txBody>
      </p:sp>
      <p:pic>
        <p:nvPicPr>
          <p:cNvPr id="9" name="Grafik 8" descr="Ein Bild, das ClipArt enthält.&#10;&#10;Automatisch generierte Beschreibung">
            <a:extLst>
              <a:ext uri="{FF2B5EF4-FFF2-40B4-BE49-F238E27FC236}">
                <a16:creationId xmlns:a16="http://schemas.microsoft.com/office/drawing/2014/main" id="{4DC9A864-DE53-D206-0A96-62ED891B6E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69036" y="4308181"/>
            <a:ext cx="2679700" cy="815340"/>
          </a:xfrm>
          <a:prstGeom prst="rect">
            <a:avLst/>
          </a:prstGeom>
        </p:spPr>
      </p:pic>
    </p:spTree>
    <p:extLst>
      <p:ext uri="{BB962C8B-B14F-4D97-AF65-F5344CB8AC3E}">
        <p14:creationId xmlns:p14="http://schemas.microsoft.com/office/powerpoint/2010/main" val="2936033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140065465"/>
              </p:ext>
            </p:extLst>
          </p:nvPr>
        </p:nvGraphicFramePr>
        <p:xfrm>
          <a:off x="838200" y="3130449"/>
          <a:ext cx="11010902" cy="28397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Wieviel Prozent der Menschen in Deutschland kennen die SDGs und wissen, worum es sich dabei handelt? </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highlight>
                            <a:srgbClr val="FFFF00"/>
                          </a:highlight>
                        </a:rPr>
                        <a:t>A: 8%</a:t>
                      </a:r>
                    </a:p>
                  </a:txBody>
                  <a:tcPr/>
                </a:tc>
                <a:tc>
                  <a:txBody>
                    <a:bodyPr/>
                    <a:lstStyle/>
                    <a:p>
                      <a:r>
                        <a:rPr lang="de-DE" sz="3600" b="1" dirty="0"/>
                        <a:t>B: 18%</a:t>
                      </a:r>
                    </a:p>
                  </a:txBody>
                  <a:tcPr/>
                </a:tc>
                <a:extLst>
                  <a:ext uri="{0D108BD9-81ED-4DB2-BD59-A6C34878D82A}">
                    <a16:rowId xmlns:a16="http://schemas.microsoft.com/office/drawing/2014/main" val="3608507572"/>
                  </a:ext>
                </a:extLst>
              </a:tr>
              <a:tr h="370840">
                <a:tc>
                  <a:txBody>
                    <a:bodyPr/>
                    <a:lstStyle/>
                    <a:p>
                      <a:r>
                        <a:rPr lang="de-DE" sz="3600" b="1" dirty="0"/>
                        <a:t>C: 28%</a:t>
                      </a:r>
                    </a:p>
                  </a:txBody>
                  <a:tcPr/>
                </a:tc>
                <a:tc>
                  <a:txBody>
                    <a:bodyPr/>
                    <a:lstStyle/>
                    <a:p>
                      <a:r>
                        <a:rPr lang="de-DE" sz="3600" b="1" dirty="0"/>
                        <a:t>D: 38% </a:t>
                      </a:r>
                    </a:p>
                  </a:txBody>
                  <a:tcPr/>
                </a:tc>
                <a:extLst>
                  <a:ext uri="{0D108BD9-81ED-4DB2-BD59-A6C34878D82A}">
                    <a16:rowId xmlns:a16="http://schemas.microsoft.com/office/drawing/2014/main" val="3855758722"/>
                  </a:ext>
                </a:extLst>
              </a:tr>
              <a:tr h="370840">
                <a:tc gridSpan="2">
                  <a:txBody>
                    <a:bodyPr/>
                    <a:lstStyle/>
                    <a:p>
                      <a:r>
                        <a:rPr lang="de-DE" sz="1800" b="0" dirty="0"/>
                        <a:t>Quelle: Meinungsmonitor Entwicklungspolitik 2022.</a:t>
                      </a:r>
                    </a:p>
                  </a:txBody>
                  <a:tcPr/>
                </a:tc>
                <a:tc hMerge="1">
                  <a:txBody>
                    <a:bodyPr/>
                    <a:lstStyle/>
                    <a:p>
                      <a:endParaRPr lang="de-DE" sz="3600" b="1" dirty="0"/>
                    </a:p>
                  </a:txBody>
                  <a:tcPr/>
                </a:tc>
                <a:extLst>
                  <a:ext uri="{0D108BD9-81ED-4DB2-BD59-A6C34878D82A}">
                    <a16:rowId xmlns:a16="http://schemas.microsoft.com/office/drawing/2014/main" val="2348637656"/>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400" y="2207491"/>
            <a:ext cx="2493818"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4 Gute Bildung</a:t>
            </a:r>
          </a:p>
        </p:txBody>
      </p:sp>
    </p:spTree>
    <p:extLst>
      <p:ext uri="{BB962C8B-B14F-4D97-AF65-F5344CB8AC3E}">
        <p14:creationId xmlns:p14="http://schemas.microsoft.com/office/powerpoint/2010/main" val="3374541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24688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In welchem Land ist der Anteil der Frauen im Bundesparlament am höchsten?</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Deutschland</a:t>
                      </a:r>
                    </a:p>
                  </a:txBody>
                  <a:tcPr/>
                </a:tc>
                <a:tc>
                  <a:txBody>
                    <a:bodyPr/>
                    <a:lstStyle/>
                    <a:p>
                      <a:r>
                        <a:rPr lang="de-DE" sz="3600" b="1" dirty="0"/>
                        <a:t>B: Mexiko</a:t>
                      </a:r>
                    </a:p>
                  </a:txBody>
                  <a:tcPr/>
                </a:tc>
                <a:extLst>
                  <a:ext uri="{0D108BD9-81ED-4DB2-BD59-A6C34878D82A}">
                    <a16:rowId xmlns:a16="http://schemas.microsoft.com/office/drawing/2014/main" val="3608507572"/>
                  </a:ext>
                </a:extLst>
              </a:tr>
              <a:tr h="370840">
                <a:tc>
                  <a:txBody>
                    <a:bodyPr/>
                    <a:lstStyle/>
                    <a:p>
                      <a:r>
                        <a:rPr lang="de-DE" sz="3600" b="1" dirty="0"/>
                        <a:t>C: Ruanda</a:t>
                      </a:r>
                    </a:p>
                  </a:txBody>
                  <a:tcPr/>
                </a:tc>
                <a:tc>
                  <a:txBody>
                    <a:bodyPr/>
                    <a:lstStyle/>
                    <a:p>
                      <a:r>
                        <a:rPr lang="de-DE" sz="3600" b="1" dirty="0"/>
                        <a:t>D: Türkei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140365" cy="369332"/>
          </a:xfrm>
          <a:prstGeom prst="rect">
            <a:avLst/>
          </a:prstGeom>
          <a:solidFill>
            <a:schemeClr val="accent6">
              <a:lumMod val="50000"/>
            </a:schemeClr>
          </a:solidFill>
        </p:spPr>
        <p:txBody>
          <a:bodyPr wrap="square" rtlCol="0">
            <a:spAutoFit/>
          </a:bodyPr>
          <a:lstStyle/>
          <a:p>
            <a:r>
              <a:rPr lang="de-DE" b="1">
                <a:solidFill>
                  <a:schemeClr val="bg1"/>
                </a:solidFill>
                <a:latin typeface="Comic Sans MS" panose="030F0702030302020204" pitchFamily="66" charset="0"/>
              </a:rPr>
              <a:t>SDG </a:t>
            </a:r>
            <a:r>
              <a:rPr lang="de-DE" b="1" dirty="0">
                <a:solidFill>
                  <a:schemeClr val="bg1"/>
                </a:solidFill>
                <a:latin typeface="Comic Sans MS" panose="030F0702030302020204" pitchFamily="66" charset="0"/>
              </a:rPr>
              <a:t>5</a:t>
            </a:r>
            <a:r>
              <a:rPr lang="de-DE" b="1">
                <a:solidFill>
                  <a:schemeClr val="bg1"/>
                </a:solidFill>
                <a:latin typeface="Comic Sans MS" panose="030F0702030302020204" pitchFamily="66" charset="0"/>
              </a:rPr>
              <a:t> </a:t>
            </a:r>
            <a:r>
              <a:rPr lang="de-DE" b="1" dirty="0">
                <a:solidFill>
                  <a:schemeClr val="bg1"/>
                </a:solidFill>
                <a:latin typeface="Comic Sans MS" panose="030F0702030302020204" pitchFamily="66" charset="0"/>
              </a:rPr>
              <a:t>Gleichberechtigung</a:t>
            </a:r>
          </a:p>
        </p:txBody>
      </p:sp>
    </p:spTree>
    <p:extLst>
      <p:ext uri="{BB962C8B-B14F-4D97-AF65-F5344CB8AC3E}">
        <p14:creationId xmlns:p14="http://schemas.microsoft.com/office/powerpoint/2010/main" val="168359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310896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In welchem Land ist der Anteil der Frauen im Bundesparlament am höchsten?</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Deutschland</a:t>
                      </a:r>
                    </a:p>
                  </a:txBody>
                  <a:tcPr/>
                </a:tc>
                <a:tc>
                  <a:txBody>
                    <a:bodyPr/>
                    <a:lstStyle/>
                    <a:p>
                      <a:r>
                        <a:rPr lang="de-DE" sz="3600" b="1" dirty="0"/>
                        <a:t>B: Mexiko</a:t>
                      </a:r>
                    </a:p>
                  </a:txBody>
                  <a:tcPr/>
                </a:tc>
                <a:extLst>
                  <a:ext uri="{0D108BD9-81ED-4DB2-BD59-A6C34878D82A}">
                    <a16:rowId xmlns:a16="http://schemas.microsoft.com/office/drawing/2014/main" val="3608507572"/>
                  </a:ext>
                </a:extLst>
              </a:tr>
              <a:tr h="370840">
                <a:tc>
                  <a:txBody>
                    <a:bodyPr/>
                    <a:lstStyle/>
                    <a:p>
                      <a:r>
                        <a:rPr lang="de-DE" sz="3600" b="1" dirty="0">
                          <a:highlight>
                            <a:srgbClr val="FFFF00"/>
                          </a:highlight>
                        </a:rPr>
                        <a:t>C: Ruanda</a:t>
                      </a:r>
                    </a:p>
                  </a:txBody>
                  <a:tcPr/>
                </a:tc>
                <a:tc>
                  <a:txBody>
                    <a:bodyPr/>
                    <a:lstStyle/>
                    <a:p>
                      <a:r>
                        <a:rPr lang="de-DE" sz="3600" b="1" dirty="0"/>
                        <a:t>D: Türkei </a:t>
                      </a:r>
                    </a:p>
                  </a:txBody>
                  <a:tcPr/>
                </a:tc>
                <a:extLst>
                  <a:ext uri="{0D108BD9-81ED-4DB2-BD59-A6C34878D82A}">
                    <a16:rowId xmlns:a16="http://schemas.microsoft.com/office/drawing/2014/main" val="3855758722"/>
                  </a:ext>
                </a:extLst>
              </a:tr>
              <a:tr h="370840">
                <a:tc gridSpan="2">
                  <a:txBody>
                    <a:bodyPr/>
                    <a:lstStyle/>
                    <a:p>
                      <a:r>
                        <a:rPr lang="de-DE" sz="1800" b="0" dirty="0"/>
                        <a:t>In Ruanda ist der Frauenanteil mit 61% am höchsten. Es folgen Mexiko (50%), Deutschland (35%) und die Türkei (20%). Quelle: IPU 8/2023.</a:t>
                      </a:r>
                    </a:p>
                  </a:txBody>
                  <a:tcPr/>
                </a:tc>
                <a:tc hMerge="1">
                  <a:txBody>
                    <a:bodyPr/>
                    <a:lstStyle/>
                    <a:p>
                      <a:endParaRPr lang="de-DE" sz="3600" b="1" dirty="0"/>
                    </a:p>
                  </a:txBody>
                  <a:tcPr/>
                </a:tc>
                <a:extLst>
                  <a:ext uri="{0D108BD9-81ED-4DB2-BD59-A6C34878D82A}">
                    <a16:rowId xmlns:a16="http://schemas.microsoft.com/office/drawing/2014/main" val="3383895606"/>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140365"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5 Gleichberechtigung</a:t>
            </a:r>
          </a:p>
        </p:txBody>
      </p:sp>
    </p:spTree>
    <p:extLst>
      <p:ext uri="{BB962C8B-B14F-4D97-AF65-F5344CB8AC3E}">
        <p14:creationId xmlns:p14="http://schemas.microsoft.com/office/powerpoint/2010/main" val="984237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9353" y="3088077"/>
          <a:ext cx="11010902" cy="30175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0">
                <a:tc gridSpan="2">
                  <a:txBody>
                    <a:bodyPr/>
                    <a:lstStyle/>
                    <a:p>
                      <a:r>
                        <a:rPr lang="de-DE" sz="3600" b="1" kern="1200" dirty="0">
                          <a:solidFill>
                            <a:schemeClr val="tx1"/>
                          </a:solidFill>
                          <a:effectLst/>
                          <a:latin typeface="+mn-lt"/>
                          <a:ea typeface="+mn-ea"/>
                          <a:cs typeface="+mn-cs"/>
                        </a:rPr>
                        <a:t>Was fehlt einem Fünftel der Menschheit?</a:t>
                      </a:r>
                      <a:endParaRPr lang="de-DE" sz="3600" dirty="0">
                        <a:solidFill>
                          <a:schemeClr val="tx1"/>
                        </a:solidFill>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Zugang zur Grundschulbildung.</a:t>
                      </a:r>
                    </a:p>
                  </a:txBody>
                  <a:tcPr/>
                </a:tc>
                <a:tc>
                  <a:txBody>
                    <a:bodyPr/>
                    <a:lstStyle/>
                    <a:p>
                      <a:r>
                        <a:rPr lang="de-DE" sz="3600" b="1" dirty="0"/>
                        <a:t>B: Zugang zu elektrischem Strom.</a:t>
                      </a:r>
                    </a:p>
                  </a:txBody>
                  <a:tcPr/>
                </a:tc>
                <a:extLst>
                  <a:ext uri="{0D108BD9-81ED-4DB2-BD59-A6C34878D82A}">
                    <a16:rowId xmlns:a16="http://schemas.microsoft.com/office/drawing/2014/main" val="3608507572"/>
                  </a:ext>
                </a:extLst>
              </a:tr>
              <a:tr h="370840">
                <a:tc>
                  <a:txBody>
                    <a:bodyPr/>
                    <a:lstStyle/>
                    <a:p>
                      <a:r>
                        <a:rPr lang="de-DE" sz="3600" b="1" dirty="0"/>
                        <a:t>C: Zugang zu sauberem Wasser.</a:t>
                      </a:r>
                    </a:p>
                  </a:txBody>
                  <a:tcPr/>
                </a:tc>
                <a:tc>
                  <a:txBody>
                    <a:bodyPr/>
                    <a:lstStyle/>
                    <a:p>
                      <a:r>
                        <a:rPr lang="de-DE" sz="3600" b="1" dirty="0"/>
                        <a:t>D: Zugang zu Toiletten (Basis- Sanitärversorgung). </a:t>
                      </a:r>
                    </a:p>
                  </a:txBody>
                  <a:tcPr/>
                </a:tc>
                <a:extLst>
                  <a:ext uri="{0D108BD9-81ED-4DB2-BD59-A6C34878D82A}">
                    <a16:rowId xmlns:a16="http://schemas.microsoft.com/office/drawing/2014/main" val="3855758722"/>
                  </a:ext>
                </a:extLst>
              </a:tr>
            </a:tbl>
          </a:graphicData>
        </a:graphic>
      </p:graphicFrame>
    </p:spTree>
    <p:extLst>
      <p:ext uri="{BB962C8B-B14F-4D97-AF65-F5344CB8AC3E}">
        <p14:creationId xmlns:p14="http://schemas.microsoft.com/office/powerpoint/2010/main" val="633189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914399" y="3102740"/>
          <a:ext cx="11010902" cy="365760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Was fehlt einem Fünftel der Menschheit?</a:t>
                      </a:r>
                      <a:endParaRPr lang="de-DE" sz="3600" dirty="0">
                        <a:solidFill>
                          <a:schemeClr val="tx1"/>
                        </a:solidFill>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Zugang zur Grundschulbildung.</a:t>
                      </a:r>
                    </a:p>
                  </a:txBody>
                  <a:tcPr/>
                </a:tc>
                <a:tc>
                  <a:txBody>
                    <a:bodyPr/>
                    <a:lstStyle/>
                    <a:p>
                      <a:r>
                        <a:rPr lang="de-DE" sz="3600" b="1" dirty="0"/>
                        <a:t>B: Zugang zu elektrischem Strom.</a:t>
                      </a:r>
                    </a:p>
                  </a:txBody>
                  <a:tcPr/>
                </a:tc>
                <a:extLst>
                  <a:ext uri="{0D108BD9-81ED-4DB2-BD59-A6C34878D82A}">
                    <a16:rowId xmlns:a16="http://schemas.microsoft.com/office/drawing/2014/main" val="3608507572"/>
                  </a:ext>
                </a:extLst>
              </a:tr>
              <a:tr h="370840">
                <a:tc>
                  <a:txBody>
                    <a:bodyPr/>
                    <a:lstStyle/>
                    <a:p>
                      <a:r>
                        <a:rPr lang="de-DE" sz="3600" b="1" dirty="0"/>
                        <a:t>C: Zugang zu sauberem Wasser.</a:t>
                      </a:r>
                    </a:p>
                  </a:txBody>
                  <a:tcPr/>
                </a:tc>
                <a:tc>
                  <a:txBody>
                    <a:bodyPr/>
                    <a:lstStyle/>
                    <a:p>
                      <a:r>
                        <a:rPr lang="de-DE" sz="3600" b="1" dirty="0">
                          <a:highlight>
                            <a:srgbClr val="FFFF00"/>
                          </a:highlight>
                        </a:rPr>
                        <a:t>D: Zugang zu Toiletten (Basis-Sanitärversorgung). </a:t>
                      </a:r>
                    </a:p>
                  </a:txBody>
                  <a:tcPr/>
                </a:tc>
                <a:extLst>
                  <a:ext uri="{0D108BD9-81ED-4DB2-BD59-A6C34878D82A}">
                    <a16:rowId xmlns:a16="http://schemas.microsoft.com/office/drawing/2014/main" val="3855758722"/>
                  </a:ext>
                </a:extLst>
              </a:tr>
              <a:tr h="370840">
                <a:tc gridSpan="2">
                  <a:txBody>
                    <a:bodyPr/>
                    <a:lstStyle/>
                    <a:p>
                      <a:r>
                        <a:rPr lang="de-DE" sz="1800" b="0" dirty="0"/>
                        <a:t>Quelle: JMP-</a:t>
                      </a:r>
                      <a:r>
                        <a:rPr lang="de-DE" sz="1800" b="0" dirty="0" err="1"/>
                        <a:t>Wash</a:t>
                      </a:r>
                      <a:r>
                        <a:rPr lang="de-DE" sz="1800" b="0" dirty="0"/>
                        <a:t> 2023. 78% der Menschen fehlt eine sanitäre Basisversorgung.</a:t>
                      </a:r>
                    </a:p>
                    <a:p>
                      <a:r>
                        <a:rPr lang="de-DE" sz="1800" b="0" dirty="0"/>
                        <a:t>Bei der Grundschulbildung, beim Wasser und beim Strom liegen die Anteile bei rund 90%.</a:t>
                      </a:r>
                    </a:p>
                  </a:txBody>
                  <a:tcPr/>
                </a:tc>
                <a:tc hMerge="1">
                  <a:txBody>
                    <a:bodyPr/>
                    <a:lstStyle/>
                    <a:p>
                      <a:endParaRPr lang="de-DE" sz="3600" b="1" dirty="0"/>
                    </a:p>
                  </a:txBody>
                  <a:tcPr/>
                </a:tc>
                <a:extLst>
                  <a:ext uri="{0D108BD9-81ED-4DB2-BD59-A6C34878D82A}">
                    <a16:rowId xmlns:a16="http://schemas.microsoft.com/office/drawing/2014/main" val="3349120409"/>
                  </a:ext>
                </a:extLst>
              </a:tr>
            </a:tbl>
          </a:graphicData>
        </a:graphic>
      </p:graphicFrame>
      <p:sp>
        <p:nvSpPr>
          <p:cNvPr id="2" name="Textfeld 1">
            <a:extLst>
              <a:ext uri="{FF2B5EF4-FFF2-40B4-BE49-F238E27FC236}">
                <a16:creationId xmlns:a16="http://schemas.microsoft.com/office/drawing/2014/main" id="{F2F2A504-1910-C58F-CA9C-D9D2DC55A20D}"/>
              </a:ext>
            </a:extLst>
          </p:cNvPr>
          <p:cNvSpPr txBox="1"/>
          <p:nvPr/>
        </p:nvSpPr>
        <p:spPr>
          <a:xfrm>
            <a:off x="914399" y="2207491"/>
            <a:ext cx="5578765"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6 Sauberes Wasser und Sanitärversorgung</a:t>
            </a:r>
          </a:p>
        </p:txBody>
      </p:sp>
    </p:spTree>
    <p:extLst>
      <p:ext uri="{BB962C8B-B14F-4D97-AF65-F5344CB8AC3E}">
        <p14:creationId xmlns:p14="http://schemas.microsoft.com/office/powerpoint/2010/main" val="1768904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24688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Der Anteil der erneuerbaren Energien bei der Stromerzeugung in Deutschland lag 2022 bei…</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16%</a:t>
                      </a:r>
                    </a:p>
                  </a:txBody>
                  <a:tcPr/>
                </a:tc>
                <a:tc>
                  <a:txBody>
                    <a:bodyPr/>
                    <a:lstStyle/>
                    <a:p>
                      <a:r>
                        <a:rPr lang="de-DE" sz="3600" b="1" dirty="0"/>
                        <a:t>B: 26%</a:t>
                      </a:r>
                    </a:p>
                  </a:txBody>
                  <a:tcPr/>
                </a:tc>
                <a:extLst>
                  <a:ext uri="{0D108BD9-81ED-4DB2-BD59-A6C34878D82A}">
                    <a16:rowId xmlns:a16="http://schemas.microsoft.com/office/drawing/2014/main" val="3608507572"/>
                  </a:ext>
                </a:extLst>
              </a:tr>
              <a:tr h="370840">
                <a:tc>
                  <a:txBody>
                    <a:bodyPr/>
                    <a:lstStyle/>
                    <a:p>
                      <a:r>
                        <a:rPr lang="de-DE" sz="3600" b="1" dirty="0"/>
                        <a:t>C: 36%</a:t>
                      </a:r>
                    </a:p>
                  </a:txBody>
                  <a:tcPr/>
                </a:tc>
                <a:tc>
                  <a:txBody>
                    <a:bodyPr/>
                    <a:lstStyle/>
                    <a:p>
                      <a:r>
                        <a:rPr lang="de-DE" sz="3600" b="1" dirty="0"/>
                        <a:t>D: 46%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371274"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7 Erneuerbare Energie</a:t>
            </a:r>
          </a:p>
        </p:txBody>
      </p:sp>
    </p:spTree>
    <p:extLst>
      <p:ext uri="{BB962C8B-B14F-4D97-AF65-F5344CB8AC3E}">
        <p14:creationId xmlns:p14="http://schemas.microsoft.com/office/powerpoint/2010/main" val="3096371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28397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Der Anteil der erneuerbaren Energien bei der Stromerzeugung in Deutschland lag 2022 bei…</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16%</a:t>
                      </a:r>
                    </a:p>
                  </a:txBody>
                  <a:tcPr/>
                </a:tc>
                <a:tc>
                  <a:txBody>
                    <a:bodyPr/>
                    <a:lstStyle/>
                    <a:p>
                      <a:r>
                        <a:rPr lang="de-DE" sz="3600" b="1" dirty="0"/>
                        <a:t>B: 26%</a:t>
                      </a:r>
                    </a:p>
                  </a:txBody>
                  <a:tcPr/>
                </a:tc>
                <a:extLst>
                  <a:ext uri="{0D108BD9-81ED-4DB2-BD59-A6C34878D82A}">
                    <a16:rowId xmlns:a16="http://schemas.microsoft.com/office/drawing/2014/main" val="3608507572"/>
                  </a:ext>
                </a:extLst>
              </a:tr>
              <a:tr h="370840">
                <a:tc>
                  <a:txBody>
                    <a:bodyPr/>
                    <a:lstStyle/>
                    <a:p>
                      <a:r>
                        <a:rPr lang="de-DE" sz="3600" b="1" dirty="0"/>
                        <a:t>C: 36%</a:t>
                      </a:r>
                    </a:p>
                  </a:txBody>
                  <a:tcPr/>
                </a:tc>
                <a:tc>
                  <a:txBody>
                    <a:bodyPr/>
                    <a:lstStyle/>
                    <a:p>
                      <a:r>
                        <a:rPr lang="de-DE" sz="3600" b="1" dirty="0">
                          <a:highlight>
                            <a:srgbClr val="FFFF00"/>
                          </a:highlight>
                        </a:rPr>
                        <a:t>D: 46% </a:t>
                      </a:r>
                    </a:p>
                  </a:txBody>
                  <a:tcPr/>
                </a:tc>
                <a:extLst>
                  <a:ext uri="{0D108BD9-81ED-4DB2-BD59-A6C34878D82A}">
                    <a16:rowId xmlns:a16="http://schemas.microsoft.com/office/drawing/2014/main" val="3855758722"/>
                  </a:ext>
                </a:extLst>
              </a:tr>
              <a:tr h="370840">
                <a:tc gridSpan="2">
                  <a:txBody>
                    <a:bodyPr/>
                    <a:lstStyle/>
                    <a:p>
                      <a:r>
                        <a:rPr lang="de-DE" sz="1800" b="0" dirty="0"/>
                        <a:t>Quelle: Umweltbundesamt 2023.</a:t>
                      </a:r>
                    </a:p>
                  </a:txBody>
                  <a:tcPr/>
                </a:tc>
                <a:tc hMerge="1">
                  <a:txBody>
                    <a:bodyPr/>
                    <a:lstStyle/>
                    <a:p>
                      <a:endParaRPr lang="de-DE" sz="3600" b="1" dirty="0">
                        <a:highlight>
                          <a:srgbClr val="FFFF00"/>
                        </a:highlight>
                      </a:endParaRPr>
                    </a:p>
                  </a:txBody>
                  <a:tcPr/>
                </a:tc>
                <a:extLst>
                  <a:ext uri="{0D108BD9-81ED-4DB2-BD59-A6C34878D82A}">
                    <a16:rowId xmlns:a16="http://schemas.microsoft.com/office/drawing/2014/main" val="3069772846"/>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371274"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7 Erneuerbare Energie</a:t>
            </a:r>
          </a:p>
        </p:txBody>
      </p:sp>
    </p:spTree>
    <p:extLst>
      <p:ext uri="{BB962C8B-B14F-4D97-AF65-F5344CB8AC3E}">
        <p14:creationId xmlns:p14="http://schemas.microsoft.com/office/powerpoint/2010/main" val="154671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307902"/>
          <a:ext cx="11010902" cy="30175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0">
                <a:tc gridSpan="2">
                  <a:txBody>
                    <a:bodyPr/>
                    <a:lstStyle/>
                    <a:p>
                      <a:r>
                        <a:rPr lang="de-DE" sz="3600" b="1" kern="1200" dirty="0">
                          <a:solidFill>
                            <a:schemeClr val="tx1"/>
                          </a:solidFill>
                          <a:effectLst/>
                          <a:latin typeface="+mn-lt"/>
                          <a:ea typeface="+mn-ea"/>
                          <a:cs typeface="+mn-cs"/>
                        </a:rPr>
                        <a:t>Nimmt</a:t>
                      </a:r>
                      <a:r>
                        <a:rPr lang="de-DE" sz="3600" b="1" kern="1200" baseline="0" dirty="0">
                          <a:solidFill>
                            <a:schemeClr val="tx1"/>
                          </a:solidFill>
                          <a:effectLst/>
                          <a:latin typeface="+mn-lt"/>
                          <a:ea typeface="+mn-ea"/>
                          <a:cs typeface="+mn-cs"/>
                        </a:rPr>
                        <a:t> man die Wirtschaftsleistung (Pro-Kopf-Einkommen) pro </a:t>
                      </a:r>
                      <a:r>
                        <a:rPr lang="de-DE" sz="3600" b="1" kern="1200" baseline="0" dirty="0" err="1">
                          <a:solidFill>
                            <a:schemeClr val="tx1"/>
                          </a:solidFill>
                          <a:effectLst/>
                          <a:latin typeface="+mn-lt"/>
                          <a:ea typeface="+mn-ea"/>
                          <a:cs typeface="+mn-cs"/>
                        </a:rPr>
                        <a:t>EinwohnerIn</a:t>
                      </a:r>
                      <a:r>
                        <a:rPr lang="de-DE" sz="3600" b="1" kern="1200" baseline="0" dirty="0">
                          <a:solidFill>
                            <a:schemeClr val="tx1"/>
                          </a:solidFill>
                          <a:effectLst/>
                          <a:latin typeface="+mn-lt"/>
                          <a:ea typeface="+mn-ea"/>
                          <a:cs typeface="+mn-cs"/>
                        </a:rPr>
                        <a:t> zum Maßstab, so ist das ärmste Land der Welt…</a:t>
                      </a: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Burundi.</a:t>
                      </a:r>
                    </a:p>
                  </a:txBody>
                  <a:tcPr/>
                </a:tc>
                <a:tc>
                  <a:txBody>
                    <a:bodyPr/>
                    <a:lstStyle/>
                    <a:p>
                      <a:r>
                        <a:rPr lang="de-DE" sz="3600" b="1" dirty="0"/>
                        <a:t>B: Haiti.</a:t>
                      </a:r>
                    </a:p>
                  </a:txBody>
                  <a:tcPr/>
                </a:tc>
                <a:extLst>
                  <a:ext uri="{0D108BD9-81ED-4DB2-BD59-A6C34878D82A}">
                    <a16:rowId xmlns:a16="http://schemas.microsoft.com/office/drawing/2014/main" val="3608507572"/>
                  </a:ext>
                </a:extLst>
              </a:tr>
              <a:tr h="370840">
                <a:tc>
                  <a:txBody>
                    <a:bodyPr/>
                    <a:lstStyle/>
                    <a:p>
                      <a:r>
                        <a:rPr lang="de-DE" sz="3600" b="1" dirty="0"/>
                        <a:t>C: Laos</a:t>
                      </a:r>
                      <a:r>
                        <a:rPr lang="de-DE" sz="3600" b="1" baseline="0" dirty="0"/>
                        <a:t>.</a:t>
                      </a:r>
                      <a:endParaRPr lang="de-DE" sz="3600" b="1" dirty="0"/>
                    </a:p>
                  </a:txBody>
                  <a:tcPr/>
                </a:tc>
                <a:tc>
                  <a:txBody>
                    <a:bodyPr/>
                    <a:lstStyle/>
                    <a:p>
                      <a:r>
                        <a:rPr lang="de-DE" sz="3600" b="1" dirty="0"/>
                        <a:t>D: Niger.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4DF7C5E9-02A8-E94C-915E-D7844CD693B0}"/>
              </a:ext>
            </a:extLst>
          </p:cNvPr>
          <p:cNvSpPr txBox="1"/>
          <p:nvPr/>
        </p:nvSpPr>
        <p:spPr>
          <a:xfrm>
            <a:off x="914400" y="2207491"/>
            <a:ext cx="5006110"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8 Nachhaltiges Wirtschaftswachstum</a:t>
            </a:r>
          </a:p>
        </p:txBody>
      </p:sp>
    </p:spTree>
    <p:extLst>
      <p:ext uri="{BB962C8B-B14F-4D97-AF65-F5344CB8AC3E}">
        <p14:creationId xmlns:p14="http://schemas.microsoft.com/office/powerpoint/2010/main" val="95069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2925055"/>
          <a:ext cx="11010902" cy="365760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Nimmt</a:t>
                      </a:r>
                      <a:r>
                        <a:rPr lang="de-DE" sz="3600" b="1" kern="1200" baseline="0" dirty="0">
                          <a:solidFill>
                            <a:schemeClr val="tx1"/>
                          </a:solidFill>
                          <a:effectLst/>
                          <a:latin typeface="+mn-lt"/>
                          <a:ea typeface="+mn-ea"/>
                          <a:cs typeface="+mn-cs"/>
                        </a:rPr>
                        <a:t> man die Wirtschaftsleistung (Pro-Kopf-Einkommen) pro </a:t>
                      </a:r>
                      <a:r>
                        <a:rPr lang="de-DE" sz="3600" b="1" kern="1200" baseline="0" dirty="0" err="1">
                          <a:solidFill>
                            <a:schemeClr val="tx1"/>
                          </a:solidFill>
                          <a:effectLst/>
                          <a:latin typeface="+mn-lt"/>
                          <a:ea typeface="+mn-ea"/>
                          <a:cs typeface="+mn-cs"/>
                        </a:rPr>
                        <a:t>EinwohnerIn</a:t>
                      </a:r>
                      <a:r>
                        <a:rPr lang="de-DE" sz="3600" b="1" kern="1200" baseline="0" dirty="0">
                          <a:solidFill>
                            <a:schemeClr val="tx1"/>
                          </a:solidFill>
                          <a:effectLst/>
                          <a:latin typeface="+mn-lt"/>
                          <a:ea typeface="+mn-ea"/>
                          <a:cs typeface="+mn-cs"/>
                        </a:rPr>
                        <a:t> zum Maßstab, so ist das ärmste Land der Welt…</a:t>
                      </a: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Burundi.</a:t>
                      </a:r>
                    </a:p>
                  </a:txBody>
                  <a:tcPr>
                    <a:solidFill>
                      <a:srgbClr val="FFC000"/>
                    </a:solidFill>
                  </a:tcPr>
                </a:tc>
                <a:tc>
                  <a:txBody>
                    <a:bodyPr/>
                    <a:lstStyle/>
                    <a:p>
                      <a:r>
                        <a:rPr lang="de-DE" sz="3600" b="1" dirty="0"/>
                        <a:t>B: Haiti.</a:t>
                      </a:r>
                    </a:p>
                  </a:txBody>
                  <a:tcPr/>
                </a:tc>
                <a:extLst>
                  <a:ext uri="{0D108BD9-81ED-4DB2-BD59-A6C34878D82A}">
                    <a16:rowId xmlns:a16="http://schemas.microsoft.com/office/drawing/2014/main" val="3608507572"/>
                  </a:ext>
                </a:extLst>
              </a:tr>
              <a:tr h="370840">
                <a:tc>
                  <a:txBody>
                    <a:bodyPr/>
                    <a:lstStyle/>
                    <a:p>
                      <a:r>
                        <a:rPr lang="de-DE" sz="3600" b="1" dirty="0"/>
                        <a:t>C: Laos</a:t>
                      </a:r>
                      <a:r>
                        <a:rPr lang="de-DE" sz="3600" b="1" baseline="0" dirty="0"/>
                        <a:t>.</a:t>
                      </a:r>
                      <a:endParaRPr lang="de-DE" sz="3600" b="1" dirty="0"/>
                    </a:p>
                  </a:txBody>
                  <a:tcPr/>
                </a:tc>
                <a:tc>
                  <a:txBody>
                    <a:bodyPr/>
                    <a:lstStyle/>
                    <a:p>
                      <a:r>
                        <a:rPr lang="de-DE" sz="3600" b="1" dirty="0"/>
                        <a:t>D: Niger. </a:t>
                      </a:r>
                    </a:p>
                  </a:txBody>
                  <a:tcPr/>
                </a:tc>
                <a:extLst>
                  <a:ext uri="{0D108BD9-81ED-4DB2-BD59-A6C34878D82A}">
                    <a16:rowId xmlns:a16="http://schemas.microsoft.com/office/drawing/2014/main" val="3855758722"/>
                  </a:ext>
                </a:extLst>
              </a:tr>
              <a:tr h="370840">
                <a:tc gridSpan="2">
                  <a:txBody>
                    <a:bodyPr/>
                    <a:lstStyle/>
                    <a:p>
                      <a:r>
                        <a:rPr lang="de-DE" sz="1800" b="0" dirty="0"/>
                        <a:t>Burundi hat ein Pro-Kopf-Einkommen von 799 €. Deutschland liegt bei 62.094 €, das ist das 78fache des</a:t>
                      </a:r>
                      <a:r>
                        <a:rPr lang="de-DE" sz="1800" b="0" baseline="0" dirty="0"/>
                        <a:t> PKE von Burundi. Alle Zahlen für 2022, kaufkraftberechnet von der Weltbank.</a:t>
                      </a:r>
                      <a:endParaRPr lang="de-DE" sz="1800" b="0" dirty="0"/>
                    </a:p>
                  </a:txBody>
                  <a:tcPr/>
                </a:tc>
                <a:tc hMerge="1">
                  <a:txBody>
                    <a:bodyPr/>
                    <a:lstStyle/>
                    <a:p>
                      <a:endParaRPr lang="de-DE" sz="3600" b="1" dirty="0"/>
                    </a:p>
                  </a:txBody>
                  <a:tcPr/>
                </a:tc>
                <a:extLst>
                  <a:ext uri="{0D108BD9-81ED-4DB2-BD59-A6C34878D82A}">
                    <a16:rowId xmlns:a16="http://schemas.microsoft.com/office/drawing/2014/main" val="10003"/>
                  </a:ext>
                </a:extLst>
              </a:tr>
            </a:tbl>
          </a:graphicData>
        </a:graphic>
      </p:graphicFrame>
      <p:sp>
        <p:nvSpPr>
          <p:cNvPr id="2" name="Textfeld 1">
            <a:extLst>
              <a:ext uri="{FF2B5EF4-FFF2-40B4-BE49-F238E27FC236}">
                <a16:creationId xmlns:a16="http://schemas.microsoft.com/office/drawing/2014/main" id="{D115288D-82D2-7885-7D79-59CD78E9ACE2}"/>
              </a:ext>
            </a:extLst>
          </p:cNvPr>
          <p:cNvSpPr txBox="1"/>
          <p:nvPr/>
        </p:nvSpPr>
        <p:spPr>
          <a:xfrm>
            <a:off x="838200" y="2207491"/>
            <a:ext cx="5006110"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8 Nachhaltiges Wirtschaftswachstum</a:t>
            </a:r>
          </a:p>
        </p:txBody>
      </p:sp>
    </p:spTree>
    <p:extLst>
      <p:ext uri="{BB962C8B-B14F-4D97-AF65-F5344CB8AC3E}">
        <p14:creationId xmlns:p14="http://schemas.microsoft.com/office/powerpoint/2010/main" val="2312196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3484106095"/>
              </p:ext>
            </p:extLst>
          </p:nvPr>
        </p:nvGraphicFramePr>
        <p:xfrm>
          <a:off x="839353" y="3088077"/>
          <a:ext cx="11010902" cy="192024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0">
                <a:tc gridSpan="2">
                  <a:txBody>
                    <a:bodyPr/>
                    <a:lstStyle/>
                    <a:p>
                      <a:r>
                        <a:rPr lang="de-DE" sz="3600" b="1" kern="1200" dirty="0">
                          <a:solidFill>
                            <a:schemeClr val="tx1"/>
                          </a:solidFill>
                          <a:effectLst/>
                          <a:latin typeface="+mn-lt"/>
                          <a:ea typeface="+mn-ea"/>
                          <a:cs typeface="+mn-cs"/>
                        </a:rPr>
                        <a:t>Zugang zum Internet haben heute (2022)…</a:t>
                      </a:r>
                      <a:endParaRPr lang="de-DE" sz="3600" dirty="0">
                        <a:solidFill>
                          <a:schemeClr val="tx1"/>
                        </a:solidFill>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13% der Menschheit.</a:t>
                      </a:r>
                    </a:p>
                  </a:txBody>
                  <a:tcPr/>
                </a:tc>
                <a:tc>
                  <a:txBody>
                    <a:bodyPr/>
                    <a:lstStyle/>
                    <a:p>
                      <a:r>
                        <a:rPr lang="de-DE" sz="3600" b="1" dirty="0"/>
                        <a:t>B: 33% der Menschheit.</a:t>
                      </a:r>
                    </a:p>
                  </a:txBody>
                  <a:tcPr/>
                </a:tc>
                <a:extLst>
                  <a:ext uri="{0D108BD9-81ED-4DB2-BD59-A6C34878D82A}">
                    <a16:rowId xmlns:a16="http://schemas.microsoft.com/office/drawing/2014/main" val="3608507572"/>
                  </a:ext>
                </a:extLst>
              </a:tr>
              <a:tr h="370840">
                <a:tc>
                  <a:txBody>
                    <a:bodyPr/>
                    <a:lstStyle/>
                    <a:p>
                      <a:r>
                        <a:rPr lang="de-DE" sz="3600" b="1" dirty="0"/>
                        <a:t>C: 66% der Menschheit.</a:t>
                      </a:r>
                    </a:p>
                  </a:txBody>
                  <a:tcPr/>
                </a:tc>
                <a:tc>
                  <a:txBody>
                    <a:bodyPr/>
                    <a:lstStyle/>
                    <a:p>
                      <a:r>
                        <a:rPr lang="de-DE" sz="3600" b="1" dirty="0"/>
                        <a:t>D: 99% der Menschheit.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D6CC61D2-792B-F8B2-377F-2F4A7366DCAB}"/>
              </a:ext>
            </a:extLst>
          </p:cNvPr>
          <p:cNvSpPr txBox="1"/>
          <p:nvPr/>
        </p:nvSpPr>
        <p:spPr>
          <a:xfrm>
            <a:off x="914399" y="2207491"/>
            <a:ext cx="4405745"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9 Innovation und Infrastruktur</a:t>
            </a:r>
          </a:p>
        </p:txBody>
      </p:sp>
    </p:spTree>
    <p:extLst>
      <p:ext uri="{BB962C8B-B14F-4D97-AF65-F5344CB8AC3E}">
        <p14:creationId xmlns:p14="http://schemas.microsoft.com/office/powerpoint/2010/main" val="71061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sp>
        <p:nvSpPr>
          <p:cNvPr id="7" name="Textfeld 6">
            <a:extLst>
              <a:ext uri="{FF2B5EF4-FFF2-40B4-BE49-F238E27FC236}">
                <a16:creationId xmlns:a16="http://schemas.microsoft.com/office/drawing/2014/main" id="{2C6EE1C0-B9B6-829C-23B0-66A69E616E9F}"/>
              </a:ext>
            </a:extLst>
          </p:cNvPr>
          <p:cNvSpPr txBox="1"/>
          <p:nvPr/>
        </p:nvSpPr>
        <p:spPr>
          <a:xfrm>
            <a:off x="838200" y="1718131"/>
            <a:ext cx="10633364" cy="5201424"/>
          </a:xfrm>
          <a:prstGeom prst="rect">
            <a:avLst/>
          </a:prstGeom>
          <a:noFill/>
        </p:spPr>
        <p:txBody>
          <a:bodyPr wrap="square" rtlCol="0">
            <a:spAutoFit/>
          </a:bodyPr>
          <a:lstStyle/>
          <a:p>
            <a:r>
              <a:rPr lang="de-DE" sz="2400" b="1" dirty="0">
                <a:latin typeface="Verdana" panose="020B0604030504040204" pitchFamily="34" charset="0"/>
                <a:ea typeface="Calibri" panose="020F0502020204030204" pitchFamily="34" charset="0"/>
                <a:cs typeface="Times New Roman" panose="02020603050405020304" pitchFamily="18" charset="0"/>
              </a:rPr>
              <a:t>Technische Hinweise:</a:t>
            </a:r>
          </a:p>
          <a:p>
            <a:pPr marL="571500" indent="-571500">
              <a:buFont typeface="Arial" panose="020B0604020202020204" pitchFamily="34" charset="0"/>
              <a:buChar char="•"/>
            </a:pPr>
            <a:r>
              <a:rPr lang="de-DE" sz="2400" b="1" dirty="0">
                <a:solidFill>
                  <a:srgbClr val="C00000"/>
                </a:solidFill>
              </a:rPr>
              <a:t>Erforderlich:</a:t>
            </a:r>
            <a:r>
              <a:rPr lang="de-DE" sz="2400" b="1" dirty="0"/>
              <a:t> </a:t>
            </a:r>
            <a:r>
              <a:rPr lang="de-DE" sz="2400" b="1" dirty="0" err="1"/>
              <a:t>Beamer</a:t>
            </a:r>
            <a:r>
              <a:rPr lang="de-DE" sz="2400" b="1" dirty="0"/>
              <a:t>, Laptop und Leinwand.</a:t>
            </a:r>
          </a:p>
          <a:p>
            <a:pPr marL="571500" indent="-571500">
              <a:buFont typeface="Arial" panose="020B0604020202020204" pitchFamily="34" charset="0"/>
              <a:buChar char="•"/>
            </a:pPr>
            <a:r>
              <a:rPr lang="de-DE" sz="2400" b="1" dirty="0">
                <a:solidFill>
                  <a:srgbClr val="C00000"/>
                </a:solidFill>
              </a:rPr>
              <a:t>Wettbewerb:</a:t>
            </a:r>
            <a:r>
              <a:rPr lang="de-DE" sz="2400" b="1" dirty="0"/>
              <a:t> Quiz gewinnt durch den Wettbewerb. Daher:</a:t>
            </a:r>
            <a:br>
              <a:rPr lang="de-DE" sz="2400" b="1" dirty="0"/>
            </a:br>
            <a:r>
              <a:rPr lang="de-DE" sz="2400" b="1" dirty="0"/>
              <a:t>Geben Sie nur 30 Sekunden für die Beantwortung der Fragen.</a:t>
            </a:r>
          </a:p>
          <a:p>
            <a:pPr marL="571500" indent="-571500">
              <a:buFont typeface="Arial" panose="020B0604020202020204" pitchFamily="34" charset="0"/>
              <a:buChar char="•"/>
            </a:pPr>
            <a:r>
              <a:rPr lang="de-DE" sz="2400" b="1" dirty="0">
                <a:solidFill>
                  <a:srgbClr val="C00000"/>
                </a:solidFill>
              </a:rPr>
              <a:t>Erfassung der Punkte:  </a:t>
            </a:r>
            <a:r>
              <a:rPr lang="de-DE" sz="2400" b="1" dirty="0"/>
              <a:t>Nach 30 Sekunden Zahl und Namen der richtigen Antworten (A, B, C oder D) notieren, eventuell bei geringer Gesamtzahl auch Strich-Erfassung der einzelnen Teilnehmenden. </a:t>
            </a:r>
            <a:r>
              <a:rPr lang="de-DE" sz="2400" b="1" dirty="0">
                <a:solidFill>
                  <a:srgbClr val="C00000"/>
                </a:solidFill>
              </a:rPr>
              <a:t>Alternativ: </a:t>
            </a:r>
            <a:r>
              <a:rPr lang="de-DE" sz="2400" b="1" dirty="0"/>
              <a:t>Die Teilnehmenden notieren die Anzahl der richtigen Antworten selbst.</a:t>
            </a:r>
            <a:endParaRPr lang="de-DE" sz="2400" b="1" dirty="0">
              <a:solidFill>
                <a:srgbClr val="C00000"/>
              </a:solidFill>
            </a:endParaRPr>
          </a:p>
          <a:p>
            <a:pPr marL="571500" indent="-571500">
              <a:buFont typeface="Arial" panose="020B0604020202020204" pitchFamily="34" charset="0"/>
              <a:buChar char="•"/>
            </a:pPr>
            <a:r>
              <a:rPr lang="de-DE" sz="2400" b="1" dirty="0">
                <a:solidFill>
                  <a:srgbClr val="C00000"/>
                </a:solidFill>
              </a:rPr>
              <a:t>Wichtig</a:t>
            </a:r>
            <a:r>
              <a:rPr lang="de-DE" sz="2400" b="1" dirty="0"/>
              <a:t>: Jeder Frage-Folie folgt eine Antwortfolie.</a:t>
            </a:r>
            <a:br>
              <a:rPr lang="de-DE" sz="2400" b="1" dirty="0"/>
            </a:br>
            <a:r>
              <a:rPr lang="de-DE" sz="2400" b="1" dirty="0"/>
              <a:t>Deshalb: Referentenansicht ausschalten oder den rechten Rand </a:t>
            </a:r>
            <a:r>
              <a:rPr lang="de-DE" sz="2400" b="1" dirty="0" err="1"/>
              <a:t>dess</a:t>
            </a:r>
            <a:r>
              <a:rPr lang="de-DE" sz="2400" b="1" dirty="0"/>
              <a:t> Hauptfensters nach rechts verschieben, damit die nächste Folie und damit die Antwort </a:t>
            </a:r>
            <a:r>
              <a:rPr lang="de-DE" sz="2400" b="1" dirty="0">
                <a:solidFill>
                  <a:srgbClr val="C00000"/>
                </a:solidFill>
              </a:rPr>
              <a:t>nicht</a:t>
            </a:r>
            <a:r>
              <a:rPr lang="de-DE" sz="2400" b="1" dirty="0"/>
              <a:t> in der Vorausschau sichtbar ist.</a:t>
            </a:r>
            <a:br>
              <a:rPr lang="de-DE" sz="2400" b="1" dirty="0"/>
            </a:br>
            <a:endParaRPr lang="de-DE" sz="2400" b="1" dirty="0"/>
          </a:p>
          <a:p>
            <a:r>
              <a:rPr lang="de-DE" sz="2000" b="1" dirty="0"/>
              <a:t>P.S.   Die Folien wurden - um das Datenvolumen klein zu halten - ohne Fotos gestaltet.</a:t>
            </a:r>
          </a:p>
        </p:txBody>
      </p:sp>
    </p:spTree>
    <p:extLst>
      <p:ext uri="{BB962C8B-B14F-4D97-AF65-F5344CB8AC3E}">
        <p14:creationId xmlns:p14="http://schemas.microsoft.com/office/powerpoint/2010/main" val="22782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1336341133"/>
              </p:ext>
            </p:extLst>
          </p:nvPr>
        </p:nvGraphicFramePr>
        <p:xfrm>
          <a:off x="914399" y="2906583"/>
          <a:ext cx="11010902" cy="22910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Zugang zum Internet haben heute (2022)…</a:t>
                      </a:r>
                      <a:endParaRPr lang="de-DE" sz="3600" dirty="0">
                        <a:solidFill>
                          <a:schemeClr val="tx1"/>
                        </a:solidFill>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13% der Menschheit.</a:t>
                      </a:r>
                    </a:p>
                  </a:txBody>
                  <a:tcPr/>
                </a:tc>
                <a:tc>
                  <a:txBody>
                    <a:bodyPr/>
                    <a:lstStyle/>
                    <a:p>
                      <a:r>
                        <a:rPr lang="de-DE" sz="3600" b="1" dirty="0"/>
                        <a:t>B: 33% der Menschheit.</a:t>
                      </a:r>
                    </a:p>
                  </a:txBody>
                  <a:tcPr/>
                </a:tc>
                <a:extLst>
                  <a:ext uri="{0D108BD9-81ED-4DB2-BD59-A6C34878D82A}">
                    <a16:rowId xmlns:a16="http://schemas.microsoft.com/office/drawing/2014/main" val="3608507572"/>
                  </a:ext>
                </a:extLst>
              </a:tr>
              <a:tr h="370840">
                <a:tc>
                  <a:txBody>
                    <a:bodyPr/>
                    <a:lstStyle/>
                    <a:p>
                      <a:r>
                        <a:rPr lang="de-DE" sz="3600" b="1" dirty="0"/>
                        <a:t>C: </a:t>
                      </a:r>
                      <a:r>
                        <a:rPr lang="de-DE" sz="3600" b="1" dirty="0">
                          <a:highlight>
                            <a:srgbClr val="FFFF00"/>
                          </a:highlight>
                        </a:rPr>
                        <a:t>66% der Menschheit</a:t>
                      </a:r>
                      <a:r>
                        <a:rPr lang="de-DE" sz="3600" b="1" dirty="0"/>
                        <a:t>.</a:t>
                      </a:r>
                    </a:p>
                  </a:txBody>
                  <a:tcPr/>
                </a:tc>
                <a:tc>
                  <a:txBody>
                    <a:bodyPr/>
                    <a:lstStyle/>
                    <a:p>
                      <a:r>
                        <a:rPr lang="de-DE" sz="3600" b="1" dirty="0"/>
                        <a:t>D: 99% der Menschheit. </a:t>
                      </a:r>
                    </a:p>
                  </a:txBody>
                  <a:tcPr/>
                </a:tc>
                <a:extLst>
                  <a:ext uri="{0D108BD9-81ED-4DB2-BD59-A6C34878D82A}">
                    <a16:rowId xmlns:a16="http://schemas.microsoft.com/office/drawing/2014/main" val="3855758722"/>
                  </a:ext>
                </a:extLst>
              </a:tr>
              <a:tr h="370840">
                <a:tc gridSpan="2">
                  <a:txBody>
                    <a:bodyPr/>
                    <a:lstStyle/>
                    <a:p>
                      <a:r>
                        <a:rPr lang="de-DE" sz="1800" b="0" dirty="0"/>
                        <a:t>Quelle: ITU-</a:t>
                      </a:r>
                      <a:r>
                        <a:rPr lang="de-DE" sz="1800" b="0" dirty="0" err="1"/>
                        <a:t>Statistics</a:t>
                      </a:r>
                      <a:r>
                        <a:rPr lang="de-DE" sz="1800" b="0" dirty="0"/>
                        <a:t> (2023). </a:t>
                      </a:r>
                    </a:p>
                  </a:txBody>
                  <a:tcPr/>
                </a:tc>
                <a:tc hMerge="1">
                  <a:txBody>
                    <a:bodyPr/>
                    <a:lstStyle/>
                    <a:p>
                      <a:endParaRPr lang="de-DE" sz="3600" b="1" dirty="0"/>
                    </a:p>
                  </a:txBody>
                  <a:tcPr/>
                </a:tc>
                <a:extLst>
                  <a:ext uri="{0D108BD9-81ED-4DB2-BD59-A6C34878D82A}">
                    <a16:rowId xmlns:a16="http://schemas.microsoft.com/office/drawing/2014/main" val="3616067082"/>
                  </a:ext>
                </a:extLst>
              </a:tr>
            </a:tbl>
          </a:graphicData>
        </a:graphic>
      </p:graphicFrame>
      <p:sp>
        <p:nvSpPr>
          <p:cNvPr id="2" name="Textfeld 1">
            <a:extLst>
              <a:ext uri="{FF2B5EF4-FFF2-40B4-BE49-F238E27FC236}">
                <a16:creationId xmlns:a16="http://schemas.microsoft.com/office/drawing/2014/main" id="{B12C5DF7-6B0A-1360-DE5F-A7056ACB69C3}"/>
              </a:ext>
            </a:extLst>
          </p:cNvPr>
          <p:cNvSpPr txBox="1"/>
          <p:nvPr/>
        </p:nvSpPr>
        <p:spPr>
          <a:xfrm>
            <a:off x="914399" y="2207491"/>
            <a:ext cx="4405745"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9 Innovation und Infrastruktur</a:t>
            </a:r>
          </a:p>
        </p:txBody>
      </p:sp>
    </p:spTree>
    <p:extLst>
      <p:ext uri="{BB962C8B-B14F-4D97-AF65-F5344CB8AC3E}">
        <p14:creationId xmlns:p14="http://schemas.microsoft.com/office/powerpoint/2010/main" val="3353859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355542"/>
          <a:ext cx="10587182" cy="2468880"/>
        </p:xfrm>
        <a:graphic>
          <a:graphicData uri="http://schemas.openxmlformats.org/drawingml/2006/table">
            <a:tbl>
              <a:tblPr firstRow="1" bandRow="1">
                <a:tableStyleId>{21E4AEA4-8DFA-4A89-87EB-49C32662AFE0}</a:tableStyleId>
              </a:tblPr>
              <a:tblGrid>
                <a:gridCol w="5281559">
                  <a:extLst>
                    <a:ext uri="{9D8B030D-6E8A-4147-A177-3AD203B41FA5}">
                      <a16:colId xmlns:a16="http://schemas.microsoft.com/office/drawing/2014/main" val="231671105"/>
                    </a:ext>
                  </a:extLst>
                </a:gridCol>
                <a:gridCol w="5305623">
                  <a:extLst>
                    <a:ext uri="{9D8B030D-6E8A-4147-A177-3AD203B41FA5}">
                      <a16:colId xmlns:a16="http://schemas.microsoft.com/office/drawing/2014/main" val="3945362012"/>
                    </a:ext>
                  </a:extLst>
                </a:gridCol>
              </a:tblGrid>
              <a:tr h="370840">
                <a:tc gridSpan="2">
                  <a:txBody>
                    <a:bodyPr/>
                    <a:lstStyle/>
                    <a:p>
                      <a:r>
                        <a:rPr lang="de-DE" sz="3600" dirty="0">
                          <a:solidFill>
                            <a:schemeClr val="tx1"/>
                          </a:solidFill>
                        </a:rPr>
                        <a:t>In Deutschland werden die Menschen im Durchschnitt 81 Jahre alt. In Afrika liegt die Lebenserwartung bei…</a:t>
                      </a: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51 Jahren</a:t>
                      </a:r>
                    </a:p>
                  </a:txBody>
                  <a:tcPr/>
                </a:tc>
                <a:tc>
                  <a:txBody>
                    <a:bodyPr/>
                    <a:lstStyle/>
                    <a:p>
                      <a:r>
                        <a:rPr lang="de-DE" sz="3600" b="1" dirty="0"/>
                        <a:t>B: 61 Jahren</a:t>
                      </a:r>
                    </a:p>
                  </a:txBody>
                  <a:tcPr/>
                </a:tc>
                <a:extLst>
                  <a:ext uri="{0D108BD9-81ED-4DB2-BD59-A6C34878D82A}">
                    <a16:rowId xmlns:a16="http://schemas.microsoft.com/office/drawing/2014/main" val="3608507572"/>
                  </a:ext>
                </a:extLst>
              </a:tr>
              <a:tr h="370840">
                <a:tc>
                  <a:txBody>
                    <a:bodyPr/>
                    <a:lstStyle/>
                    <a:p>
                      <a:r>
                        <a:rPr lang="de-DE" sz="3600" b="1" dirty="0"/>
                        <a:t>C: 71 Jahren</a:t>
                      </a:r>
                    </a:p>
                  </a:txBody>
                  <a:tcPr/>
                </a:tc>
                <a:tc>
                  <a:txBody>
                    <a:bodyPr/>
                    <a:lstStyle/>
                    <a:p>
                      <a:r>
                        <a:rPr lang="de-DE" sz="3600" b="1" dirty="0"/>
                        <a:t>D: 81 Jahren</a:t>
                      </a:r>
                    </a:p>
                  </a:txBody>
                  <a:tcPr/>
                </a:tc>
                <a:extLst>
                  <a:ext uri="{0D108BD9-81ED-4DB2-BD59-A6C34878D82A}">
                    <a16:rowId xmlns:a16="http://schemas.microsoft.com/office/drawing/2014/main" val="3855758722"/>
                  </a:ext>
                </a:extLst>
              </a:tr>
            </a:tbl>
          </a:graphicData>
        </a:graphic>
      </p:graphicFrame>
      <p:sp>
        <p:nvSpPr>
          <p:cNvPr id="8" name="Textfeld 7">
            <a:extLst>
              <a:ext uri="{FF2B5EF4-FFF2-40B4-BE49-F238E27FC236}">
                <a16:creationId xmlns:a16="http://schemas.microsoft.com/office/drawing/2014/main" id="{9C0E5013-49E6-65AE-3385-94700CE46A3A}"/>
              </a:ext>
            </a:extLst>
          </p:cNvPr>
          <p:cNvSpPr txBox="1"/>
          <p:nvPr/>
        </p:nvSpPr>
        <p:spPr>
          <a:xfrm>
            <a:off x="914400" y="2207491"/>
            <a:ext cx="3703782"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10 Ungleichheit verringern</a:t>
            </a:r>
          </a:p>
        </p:txBody>
      </p:sp>
    </p:spTree>
    <p:extLst>
      <p:ext uri="{BB962C8B-B14F-4D97-AF65-F5344CB8AC3E}">
        <p14:creationId xmlns:p14="http://schemas.microsoft.com/office/powerpoint/2010/main" val="2007666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46728"/>
          <a:ext cx="10587182" cy="2839720"/>
        </p:xfrm>
        <a:graphic>
          <a:graphicData uri="http://schemas.openxmlformats.org/drawingml/2006/table">
            <a:tbl>
              <a:tblPr firstRow="1" bandRow="1">
                <a:tableStyleId>{21E4AEA4-8DFA-4A89-87EB-49C32662AFE0}</a:tableStyleId>
              </a:tblPr>
              <a:tblGrid>
                <a:gridCol w="5281559">
                  <a:extLst>
                    <a:ext uri="{9D8B030D-6E8A-4147-A177-3AD203B41FA5}">
                      <a16:colId xmlns:a16="http://schemas.microsoft.com/office/drawing/2014/main" val="231671105"/>
                    </a:ext>
                  </a:extLst>
                </a:gridCol>
                <a:gridCol w="5305623">
                  <a:extLst>
                    <a:ext uri="{9D8B030D-6E8A-4147-A177-3AD203B41FA5}">
                      <a16:colId xmlns:a16="http://schemas.microsoft.com/office/drawing/2014/main" val="3945362012"/>
                    </a:ext>
                  </a:extLst>
                </a:gridCol>
              </a:tblGrid>
              <a:tr h="370840">
                <a:tc gridSpan="2">
                  <a:txBody>
                    <a:bodyPr/>
                    <a:lstStyle/>
                    <a:p>
                      <a:r>
                        <a:rPr lang="de-DE" sz="3600" dirty="0">
                          <a:solidFill>
                            <a:schemeClr val="tx1"/>
                          </a:solidFill>
                        </a:rPr>
                        <a:t>In Deutschland werden die Menschen im Durchschnitt 81 Jahre alt. In Afrika liegt die Lebenserwartung bei…</a:t>
                      </a: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51 Jahren</a:t>
                      </a:r>
                    </a:p>
                  </a:txBody>
                  <a:tcPr/>
                </a:tc>
                <a:tc>
                  <a:txBody>
                    <a:bodyPr/>
                    <a:lstStyle/>
                    <a:p>
                      <a:r>
                        <a:rPr lang="de-DE" sz="3600" b="1" dirty="0">
                          <a:highlight>
                            <a:srgbClr val="FFFF00"/>
                          </a:highlight>
                        </a:rPr>
                        <a:t>B: 61 Jahren</a:t>
                      </a:r>
                    </a:p>
                  </a:txBody>
                  <a:tcPr/>
                </a:tc>
                <a:extLst>
                  <a:ext uri="{0D108BD9-81ED-4DB2-BD59-A6C34878D82A}">
                    <a16:rowId xmlns:a16="http://schemas.microsoft.com/office/drawing/2014/main" val="3608507572"/>
                  </a:ext>
                </a:extLst>
              </a:tr>
              <a:tr h="370840">
                <a:tc>
                  <a:txBody>
                    <a:bodyPr/>
                    <a:lstStyle/>
                    <a:p>
                      <a:r>
                        <a:rPr lang="de-DE" sz="3600" b="1" dirty="0"/>
                        <a:t>C: 71 Jahren</a:t>
                      </a:r>
                    </a:p>
                  </a:txBody>
                  <a:tcPr/>
                </a:tc>
                <a:tc>
                  <a:txBody>
                    <a:bodyPr/>
                    <a:lstStyle/>
                    <a:p>
                      <a:r>
                        <a:rPr lang="de-DE" sz="3600" b="1" dirty="0"/>
                        <a:t>D: 81 Jahren</a:t>
                      </a:r>
                    </a:p>
                  </a:txBody>
                  <a:tcPr/>
                </a:tc>
                <a:extLst>
                  <a:ext uri="{0D108BD9-81ED-4DB2-BD59-A6C34878D82A}">
                    <a16:rowId xmlns:a16="http://schemas.microsoft.com/office/drawing/2014/main" val="3855758722"/>
                  </a:ext>
                </a:extLst>
              </a:tr>
              <a:tr h="370840">
                <a:tc gridSpan="2">
                  <a:txBody>
                    <a:bodyPr/>
                    <a:lstStyle/>
                    <a:p>
                      <a:r>
                        <a:rPr lang="de-DE" dirty="0"/>
                        <a:t>Quelle: </a:t>
                      </a:r>
                      <a:r>
                        <a:rPr lang="de-DE" dirty="0" err="1"/>
                        <a:t>Worldbank</a:t>
                      </a:r>
                      <a:r>
                        <a:rPr lang="de-DE" dirty="0"/>
                        <a:t> – Development </a:t>
                      </a:r>
                      <a:r>
                        <a:rPr lang="de-DE" dirty="0" err="1"/>
                        <a:t>Indicators</a:t>
                      </a:r>
                      <a:r>
                        <a:rPr lang="de-DE" dirty="0"/>
                        <a:t> (Zugriff 8/23).</a:t>
                      </a:r>
                    </a:p>
                  </a:txBody>
                  <a:tcPr/>
                </a:tc>
                <a:tc hMerge="1">
                  <a:txBody>
                    <a:bodyPr/>
                    <a:lstStyle/>
                    <a:p>
                      <a:endParaRPr lang="de-DE" dirty="0"/>
                    </a:p>
                  </a:txBody>
                  <a:tcPr/>
                </a:tc>
                <a:extLst>
                  <a:ext uri="{0D108BD9-81ED-4DB2-BD59-A6C34878D82A}">
                    <a16:rowId xmlns:a16="http://schemas.microsoft.com/office/drawing/2014/main" val="2614742451"/>
                  </a:ext>
                </a:extLst>
              </a:tr>
            </a:tbl>
          </a:graphicData>
        </a:graphic>
      </p:graphicFrame>
      <p:sp>
        <p:nvSpPr>
          <p:cNvPr id="2" name="Textfeld 1">
            <a:extLst>
              <a:ext uri="{FF2B5EF4-FFF2-40B4-BE49-F238E27FC236}">
                <a16:creationId xmlns:a16="http://schemas.microsoft.com/office/drawing/2014/main" id="{D3F806E8-6DA9-6FA9-7E62-33FEE73DEAA6}"/>
              </a:ext>
            </a:extLst>
          </p:cNvPr>
          <p:cNvSpPr txBox="1"/>
          <p:nvPr/>
        </p:nvSpPr>
        <p:spPr>
          <a:xfrm>
            <a:off x="914400" y="2207491"/>
            <a:ext cx="3703782"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10 Ungleichheit verringern</a:t>
            </a:r>
          </a:p>
        </p:txBody>
      </p:sp>
    </p:spTree>
    <p:extLst>
      <p:ext uri="{BB962C8B-B14F-4D97-AF65-F5344CB8AC3E}">
        <p14:creationId xmlns:p14="http://schemas.microsoft.com/office/powerpoint/2010/main" val="3845142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30175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Der Anteil der Menschen, die in Städten leben, an der Gesamtbevölkerung liegt in Afrika (südlich der Sahara) bei…</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22%</a:t>
                      </a:r>
                    </a:p>
                  </a:txBody>
                  <a:tcPr/>
                </a:tc>
                <a:tc>
                  <a:txBody>
                    <a:bodyPr/>
                    <a:lstStyle/>
                    <a:p>
                      <a:r>
                        <a:rPr lang="de-DE" sz="3600" b="1" dirty="0"/>
                        <a:t>B: 42%</a:t>
                      </a:r>
                    </a:p>
                  </a:txBody>
                  <a:tcPr/>
                </a:tc>
                <a:extLst>
                  <a:ext uri="{0D108BD9-81ED-4DB2-BD59-A6C34878D82A}">
                    <a16:rowId xmlns:a16="http://schemas.microsoft.com/office/drawing/2014/main" val="3608507572"/>
                  </a:ext>
                </a:extLst>
              </a:tr>
              <a:tr h="370840">
                <a:tc>
                  <a:txBody>
                    <a:bodyPr/>
                    <a:lstStyle/>
                    <a:p>
                      <a:r>
                        <a:rPr lang="de-DE" sz="3600" b="1" dirty="0"/>
                        <a:t>C: 62%</a:t>
                      </a:r>
                    </a:p>
                  </a:txBody>
                  <a:tcPr/>
                </a:tc>
                <a:tc>
                  <a:txBody>
                    <a:bodyPr/>
                    <a:lstStyle/>
                    <a:p>
                      <a:r>
                        <a:rPr lang="de-DE" sz="3600" b="1" dirty="0"/>
                        <a:t>D: 82%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371274"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11 Nachhaltige Städte</a:t>
            </a:r>
          </a:p>
        </p:txBody>
      </p:sp>
    </p:spTree>
    <p:extLst>
      <p:ext uri="{BB962C8B-B14F-4D97-AF65-F5344CB8AC3E}">
        <p14:creationId xmlns:p14="http://schemas.microsoft.com/office/powerpoint/2010/main" val="831160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33832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Der Anteil der Menschen, die in Städten leben, liegt in Afrika (südlich der Sahara) bei…</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22%</a:t>
                      </a:r>
                    </a:p>
                  </a:txBody>
                  <a:tcPr/>
                </a:tc>
                <a:tc>
                  <a:txBody>
                    <a:bodyPr/>
                    <a:lstStyle/>
                    <a:p>
                      <a:r>
                        <a:rPr lang="de-DE" sz="3600" b="1" dirty="0">
                          <a:highlight>
                            <a:srgbClr val="FFFF00"/>
                          </a:highlight>
                        </a:rPr>
                        <a:t>B: 42%</a:t>
                      </a:r>
                    </a:p>
                  </a:txBody>
                  <a:tcPr/>
                </a:tc>
                <a:extLst>
                  <a:ext uri="{0D108BD9-81ED-4DB2-BD59-A6C34878D82A}">
                    <a16:rowId xmlns:a16="http://schemas.microsoft.com/office/drawing/2014/main" val="3608507572"/>
                  </a:ext>
                </a:extLst>
              </a:tr>
              <a:tr h="370840">
                <a:tc>
                  <a:txBody>
                    <a:bodyPr/>
                    <a:lstStyle/>
                    <a:p>
                      <a:r>
                        <a:rPr lang="de-DE" sz="3600" b="1" dirty="0"/>
                        <a:t>C: 62%</a:t>
                      </a:r>
                    </a:p>
                  </a:txBody>
                  <a:tcPr/>
                </a:tc>
                <a:tc>
                  <a:txBody>
                    <a:bodyPr/>
                    <a:lstStyle/>
                    <a:p>
                      <a:r>
                        <a:rPr lang="de-DE" sz="3600" b="1" dirty="0"/>
                        <a:t>D:82% </a:t>
                      </a:r>
                    </a:p>
                  </a:txBody>
                  <a:tcPr/>
                </a:tc>
                <a:extLst>
                  <a:ext uri="{0D108BD9-81ED-4DB2-BD59-A6C34878D82A}">
                    <a16:rowId xmlns:a16="http://schemas.microsoft.com/office/drawing/2014/main" val="3855758722"/>
                  </a:ext>
                </a:extLst>
              </a:tr>
              <a:tr h="370840">
                <a:tc gridSpan="2">
                  <a:txBody>
                    <a:bodyPr/>
                    <a:lstStyle/>
                    <a:p>
                      <a:r>
                        <a:rPr lang="de-DE" sz="1800" b="0" dirty="0"/>
                        <a:t>Quelle: </a:t>
                      </a:r>
                      <a:r>
                        <a:rPr lang="de-DE" sz="1800" b="0" dirty="0" err="1"/>
                        <a:t>Worldbank</a:t>
                      </a:r>
                      <a:r>
                        <a:rPr lang="de-DE" sz="1800" b="0" dirty="0"/>
                        <a:t> 2023. Zahlenangabe für 2022. Es ist jedoch in den einzelnen Staaten unterschiedlich definiert, ab wann von einer Stadt gesprochen wird. Das subsaharische Afrika umfasst alle Staaten des Kontinents mit Ausnahme der fünf nordafrikanischen Länder (Ägypten, Libyen, Tunesien, Algerien und Marokko).</a:t>
                      </a:r>
                    </a:p>
                  </a:txBody>
                  <a:tcPr/>
                </a:tc>
                <a:tc hMerge="1">
                  <a:txBody>
                    <a:bodyPr/>
                    <a:lstStyle/>
                    <a:p>
                      <a:endParaRPr lang="de-DE" sz="3600" b="1" dirty="0"/>
                    </a:p>
                  </a:txBody>
                  <a:tcPr/>
                </a:tc>
                <a:extLst>
                  <a:ext uri="{0D108BD9-81ED-4DB2-BD59-A6C34878D82A}">
                    <a16:rowId xmlns:a16="http://schemas.microsoft.com/office/drawing/2014/main" val="1696784753"/>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371274"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11 Nachhaltige Städte</a:t>
            </a:r>
          </a:p>
        </p:txBody>
      </p:sp>
    </p:spTree>
    <p:extLst>
      <p:ext uri="{BB962C8B-B14F-4D97-AF65-F5344CB8AC3E}">
        <p14:creationId xmlns:p14="http://schemas.microsoft.com/office/powerpoint/2010/main" val="534055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24688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a:solidFill>
                            <a:schemeClr val="tx1"/>
                          </a:solidFill>
                          <a:effectLst/>
                          <a:latin typeface="+mn-lt"/>
                          <a:ea typeface="+mn-ea"/>
                          <a:cs typeface="+mn-cs"/>
                        </a:rPr>
                        <a:t>„Ich </a:t>
                      </a:r>
                      <a:r>
                        <a:rPr lang="de-DE" sz="3600" b="1" kern="1200" dirty="0">
                          <a:solidFill>
                            <a:schemeClr val="tx1"/>
                          </a:solidFill>
                          <a:effectLst/>
                          <a:latin typeface="+mn-lt"/>
                          <a:ea typeface="+mn-ea"/>
                          <a:cs typeface="+mn-cs"/>
                        </a:rPr>
                        <a:t>achte bei meinem Konsum </a:t>
                      </a:r>
                      <a:r>
                        <a:rPr lang="de-DE" sz="3600" b="1" kern="1200">
                          <a:solidFill>
                            <a:schemeClr val="tx1"/>
                          </a:solidFill>
                          <a:effectLst/>
                          <a:latin typeface="+mn-lt"/>
                          <a:ea typeface="+mn-ea"/>
                          <a:cs typeface="+mn-cs"/>
                        </a:rPr>
                        <a:t>auf Nachhaltigkeit“. </a:t>
                      </a:r>
                      <a:r>
                        <a:rPr lang="de-DE" sz="3600" b="1" kern="1200" dirty="0">
                          <a:solidFill>
                            <a:schemeClr val="tx1"/>
                          </a:solidFill>
                          <a:effectLst/>
                          <a:latin typeface="+mn-lt"/>
                          <a:ea typeface="+mn-ea"/>
                          <a:cs typeface="+mn-cs"/>
                        </a:rPr>
                        <a:t>Das sagten bei einer Befragung in Deutschland…</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18% der Befragten.</a:t>
                      </a:r>
                    </a:p>
                  </a:txBody>
                  <a:tcPr/>
                </a:tc>
                <a:tc>
                  <a:txBody>
                    <a:bodyPr/>
                    <a:lstStyle/>
                    <a:p>
                      <a:r>
                        <a:rPr lang="de-DE" sz="3600" b="1" dirty="0"/>
                        <a:t>B: 38% der Befragten.</a:t>
                      </a:r>
                    </a:p>
                  </a:txBody>
                  <a:tcPr/>
                </a:tc>
                <a:extLst>
                  <a:ext uri="{0D108BD9-81ED-4DB2-BD59-A6C34878D82A}">
                    <a16:rowId xmlns:a16="http://schemas.microsoft.com/office/drawing/2014/main" val="3608507572"/>
                  </a:ext>
                </a:extLst>
              </a:tr>
              <a:tr h="370840">
                <a:tc>
                  <a:txBody>
                    <a:bodyPr/>
                    <a:lstStyle/>
                    <a:p>
                      <a:r>
                        <a:rPr lang="de-DE" sz="3600" b="1" dirty="0"/>
                        <a:t>C: 58% der Befragten.</a:t>
                      </a:r>
                    </a:p>
                  </a:txBody>
                  <a:tcPr/>
                </a:tc>
                <a:tc>
                  <a:txBody>
                    <a:bodyPr/>
                    <a:lstStyle/>
                    <a:p>
                      <a:r>
                        <a:rPr lang="de-DE" sz="3600" b="1" dirty="0"/>
                        <a:t>D: 88% der Befragten.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5578765"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12 Nachhaltiger Konsum</a:t>
            </a:r>
          </a:p>
        </p:txBody>
      </p:sp>
    </p:spTree>
    <p:extLst>
      <p:ext uri="{BB962C8B-B14F-4D97-AF65-F5344CB8AC3E}">
        <p14:creationId xmlns:p14="http://schemas.microsoft.com/office/powerpoint/2010/main" val="482081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1365806418"/>
              </p:ext>
            </p:extLst>
          </p:nvPr>
        </p:nvGraphicFramePr>
        <p:xfrm>
          <a:off x="838200" y="2934291"/>
          <a:ext cx="11010902" cy="28397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Ich achte bei meinem Konsum auf Nachhaltigkeit. Das sagten bei einer Befragung in Deutschland…</a:t>
                      </a:r>
                      <a:r>
                        <a:rPr lang="de-DE" sz="3600" b="1" kern="1200" baseline="0" dirty="0">
                          <a:solidFill>
                            <a:schemeClr val="tx1"/>
                          </a:solidFill>
                          <a:effectLst/>
                          <a:latin typeface="+mn-lt"/>
                          <a:ea typeface="+mn-ea"/>
                          <a:cs typeface="+mn-cs"/>
                        </a:rPr>
                        <a:t> </a:t>
                      </a: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18% der Befragten.</a:t>
                      </a:r>
                    </a:p>
                  </a:txBody>
                  <a:tcPr/>
                </a:tc>
                <a:tc>
                  <a:txBody>
                    <a:bodyPr/>
                    <a:lstStyle/>
                    <a:p>
                      <a:r>
                        <a:rPr lang="de-DE" sz="3600" b="1" dirty="0"/>
                        <a:t>B: 38% der Befragten.</a:t>
                      </a:r>
                    </a:p>
                  </a:txBody>
                  <a:tcPr/>
                </a:tc>
                <a:extLst>
                  <a:ext uri="{0D108BD9-81ED-4DB2-BD59-A6C34878D82A}">
                    <a16:rowId xmlns:a16="http://schemas.microsoft.com/office/drawing/2014/main" val="3608507572"/>
                  </a:ext>
                </a:extLst>
              </a:tr>
              <a:tr h="370840">
                <a:tc>
                  <a:txBody>
                    <a:bodyPr/>
                    <a:lstStyle/>
                    <a:p>
                      <a:r>
                        <a:rPr lang="de-DE" sz="3600" b="1" dirty="0">
                          <a:highlight>
                            <a:srgbClr val="FFFF00"/>
                          </a:highlight>
                        </a:rPr>
                        <a:t>C: 58% der Befragten.</a:t>
                      </a:r>
                    </a:p>
                  </a:txBody>
                  <a:tcPr/>
                </a:tc>
                <a:tc>
                  <a:txBody>
                    <a:bodyPr/>
                    <a:lstStyle/>
                    <a:p>
                      <a:r>
                        <a:rPr lang="de-DE" sz="3600" b="1" dirty="0"/>
                        <a:t>D: 88% der Befragten. </a:t>
                      </a:r>
                    </a:p>
                  </a:txBody>
                  <a:tcPr/>
                </a:tc>
                <a:extLst>
                  <a:ext uri="{0D108BD9-81ED-4DB2-BD59-A6C34878D82A}">
                    <a16:rowId xmlns:a16="http://schemas.microsoft.com/office/drawing/2014/main" val="3855758722"/>
                  </a:ext>
                </a:extLst>
              </a:tr>
              <a:tr h="370840">
                <a:tc gridSpan="2">
                  <a:txBody>
                    <a:bodyPr/>
                    <a:lstStyle/>
                    <a:p>
                      <a:r>
                        <a:rPr lang="de-DE" sz="1800" b="0" dirty="0"/>
                        <a:t>Quelle: </a:t>
                      </a:r>
                      <a:r>
                        <a:rPr lang="de-DE" sz="1800" b="0" dirty="0" err="1"/>
                        <a:t>DEval</a:t>
                      </a:r>
                      <a:r>
                        <a:rPr lang="de-DE" sz="1800" b="0" dirty="0"/>
                        <a:t> Meinungsmonitor Entwicklungspolitik 2022.</a:t>
                      </a:r>
                    </a:p>
                  </a:txBody>
                  <a:tcPr>
                    <a:noFill/>
                  </a:tcPr>
                </a:tc>
                <a:tc hMerge="1">
                  <a:txBody>
                    <a:bodyPr/>
                    <a:lstStyle/>
                    <a:p>
                      <a:endParaRPr lang="de-DE" sz="3600" b="1" dirty="0"/>
                    </a:p>
                  </a:txBody>
                  <a:tcPr/>
                </a:tc>
                <a:extLst>
                  <a:ext uri="{0D108BD9-81ED-4DB2-BD59-A6C34878D82A}">
                    <a16:rowId xmlns:a16="http://schemas.microsoft.com/office/drawing/2014/main" val="3939767145"/>
                  </a:ext>
                </a:extLst>
              </a:tr>
            </a:tbl>
          </a:graphicData>
        </a:graphic>
      </p:graphicFrame>
      <p:sp>
        <p:nvSpPr>
          <p:cNvPr id="2" name="Textfeld 1">
            <a:extLst>
              <a:ext uri="{FF2B5EF4-FFF2-40B4-BE49-F238E27FC236}">
                <a16:creationId xmlns:a16="http://schemas.microsoft.com/office/drawing/2014/main" id="{E5D7428A-E907-F852-64D8-459B84967BE7}"/>
              </a:ext>
            </a:extLst>
          </p:cNvPr>
          <p:cNvSpPr txBox="1"/>
          <p:nvPr/>
        </p:nvSpPr>
        <p:spPr>
          <a:xfrm>
            <a:off x="914399" y="2207491"/>
            <a:ext cx="3602183"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12 Nachhaltiger Konsum</a:t>
            </a:r>
          </a:p>
        </p:txBody>
      </p:sp>
    </p:spTree>
    <p:extLst>
      <p:ext uri="{BB962C8B-B14F-4D97-AF65-F5344CB8AC3E}">
        <p14:creationId xmlns:p14="http://schemas.microsoft.com/office/powerpoint/2010/main" val="1048332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2211545548"/>
              </p:ext>
            </p:extLst>
          </p:nvPr>
        </p:nvGraphicFramePr>
        <p:xfrm>
          <a:off x="838200" y="3130449"/>
          <a:ext cx="11010902" cy="2839720"/>
        </p:xfrm>
        <a:graphic>
          <a:graphicData uri="http://schemas.openxmlformats.org/drawingml/2006/table">
            <a:tbl>
              <a:tblPr firstRow="1" bandRow="1">
                <a:tableStyleId>{21E4AEA4-8DFA-4A89-87EB-49C32662AFE0}</a:tableStyleId>
              </a:tblPr>
              <a:tblGrid>
                <a:gridCol w="5193145">
                  <a:extLst>
                    <a:ext uri="{9D8B030D-6E8A-4147-A177-3AD203B41FA5}">
                      <a16:colId xmlns:a16="http://schemas.microsoft.com/office/drawing/2014/main" val="231671105"/>
                    </a:ext>
                  </a:extLst>
                </a:gridCol>
                <a:gridCol w="5817757">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Die Treibhausgas-Emissionen in Deutschland sind 2022 im Vergleich zu den Emissionen 1990…</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deutlich gefallen</a:t>
                      </a:r>
                    </a:p>
                  </a:txBody>
                  <a:tcPr/>
                </a:tc>
                <a:tc>
                  <a:txBody>
                    <a:bodyPr/>
                    <a:lstStyle/>
                    <a:p>
                      <a:r>
                        <a:rPr lang="de-DE" sz="3600" b="1" dirty="0"/>
                        <a:t>B: ungefähr gleich geblieben</a:t>
                      </a:r>
                    </a:p>
                  </a:txBody>
                  <a:tcPr/>
                </a:tc>
                <a:extLst>
                  <a:ext uri="{0D108BD9-81ED-4DB2-BD59-A6C34878D82A}">
                    <a16:rowId xmlns:a16="http://schemas.microsoft.com/office/drawing/2014/main" val="3608507572"/>
                  </a:ext>
                </a:extLst>
              </a:tr>
              <a:tr h="370840">
                <a:tc>
                  <a:txBody>
                    <a:bodyPr/>
                    <a:lstStyle/>
                    <a:p>
                      <a:r>
                        <a:rPr lang="de-DE" sz="3600" b="1" dirty="0"/>
                        <a:t>C: leicht angestiegen.</a:t>
                      </a:r>
                    </a:p>
                  </a:txBody>
                  <a:tcPr/>
                </a:tc>
                <a:tc>
                  <a:txBody>
                    <a:bodyPr/>
                    <a:lstStyle/>
                    <a:p>
                      <a:r>
                        <a:rPr lang="de-DE" sz="3600" b="1" dirty="0"/>
                        <a:t>D: stark angestiegen</a:t>
                      </a:r>
                    </a:p>
                  </a:txBody>
                  <a:tcPr/>
                </a:tc>
                <a:extLst>
                  <a:ext uri="{0D108BD9-81ED-4DB2-BD59-A6C34878D82A}">
                    <a16:rowId xmlns:a16="http://schemas.microsoft.com/office/drawing/2014/main" val="3855758722"/>
                  </a:ext>
                </a:extLst>
              </a:tr>
              <a:tr h="370840">
                <a:tc gridSpan="2">
                  <a:txBody>
                    <a:bodyPr/>
                    <a:lstStyle/>
                    <a:p>
                      <a:endParaRPr lang="de-DE" sz="1800" b="0" dirty="0"/>
                    </a:p>
                  </a:txBody>
                  <a:tcPr/>
                </a:tc>
                <a:tc hMerge="1">
                  <a:txBody>
                    <a:bodyPr/>
                    <a:lstStyle/>
                    <a:p>
                      <a:endParaRPr lang="de-DE" sz="3600" b="1" dirty="0"/>
                    </a:p>
                  </a:txBody>
                  <a:tcPr/>
                </a:tc>
                <a:extLst>
                  <a:ext uri="{0D108BD9-81ED-4DB2-BD59-A6C34878D82A}">
                    <a16:rowId xmlns:a16="http://schemas.microsoft.com/office/drawing/2014/main" val="2616559551"/>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371274"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13 Klimaschutz</a:t>
            </a:r>
          </a:p>
        </p:txBody>
      </p:sp>
    </p:spTree>
    <p:extLst>
      <p:ext uri="{BB962C8B-B14F-4D97-AF65-F5344CB8AC3E}">
        <p14:creationId xmlns:p14="http://schemas.microsoft.com/office/powerpoint/2010/main" val="26343516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3108960"/>
        </p:xfrm>
        <a:graphic>
          <a:graphicData uri="http://schemas.openxmlformats.org/drawingml/2006/table">
            <a:tbl>
              <a:tblPr firstRow="1" bandRow="1">
                <a:tableStyleId>{21E4AEA4-8DFA-4A89-87EB-49C32662AFE0}</a:tableStyleId>
              </a:tblPr>
              <a:tblGrid>
                <a:gridCol w="5193145">
                  <a:extLst>
                    <a:ext uri="{9D8B030D-6E8A-4147-A177-3AD203B41FA5}">
                      <a16:colId xmlns:a16="http://schemas.microsoft.com/office/drawing/2014/main" val="231671105"/>
                    </a:ext>
                  </a:extLst>
                </a:gridCol>
                <a:gridCol w="5817757">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Die Treibhausgas-Emissionen in Deutschland sind 2022 im Vergleich zu den Emissionen 1990…</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highlight>
                            <a:srgbClr val="FFFF00"/>
                          </a:highlight>
                        </a:rPr>
                        <a:t>A: deutlich gefallen</a:t>
                      </a:r>
                    </a:p>
                  </a:txBody>
                  <a:tcPr/>
                </a:tc>
                <a:tc>
                  <a:txBody>
                    <a:bodyPr/>
                    <a:lstStyle/>
                    <a:p>
                      <a:r>
                        <a:rPr lang="de-DE" sz="3600" b="1" dirty="0"/>
                        <a:t>B: ungefähr gleich geblieben</a:t>
                      </a:r>
                    </a:p>
                  </a:txBody>
                  <a:tcPr/>
                </a:tc>
                <a:extLst>
                  <a:ext uri="{0D108BD9-81ED-4DB2-BD59-A6C34878D82A}">
                    <a16:rowId xmlns:a16="http://schemas.microsoft.com/office/drawing/2014/main" val="3608507572"/>
                  </a:ext>
                </a:extLst>
              </a:tr>
              <a:tr h="370840">
                <a:tc>
                  <a:txBody>
                    <a:bodyPr/>
                    <a:lstStyle/>
                    <a:p>
                      <a:r>
                        <a:rPr lang="de-DE" sz="3600" b="1" dirty="0"/>
                        <a:t>C: leicht angestiegen.</a:t>
                      </a:r>
                    </a:p>
                  </a:txBody>
                  <a:tcPr/>
                </a:tc>
                <a:tc>
                  <a:txBody>
                    <a:bodyPr/>
                    <a:lstStyle/>
                    <a:p>
                      <a:r>
                        <a:rPr lang="de-DE" sz="3600" b="1" dirty="0"/>
                        <a:t>D: stark angestiegen</a:t>
                      </a:r>
                    </a:p>
                  </a:txBody>
                  <a:tcPr/>
                </a:tc>
                <a:extLst>
                  <a:ext uri="{0D108BD9-81ED-4DB2-BD59-A6C34878D82A}">
                    <a16:rowId xmlns:a16="http://schemas.microsoft.com/office/drawing/2014/main" val="3855758722"/>
                  </a:ext>
                </a:extLst>
              </a:tr>
              <a:tr h="370840">
                <a:tc gridSpan="2">
                  <a:txBody>
                    <a:bodyPr/>
                    <a:lstStyle/>
                    <a:p>
                      <a:r>
                        <a:rPr lang="de-DE" sz="1800" b="0" dirty="0"/>
                        <a:t>1990 lagen die deutschen Emissionen bei 1.251 Mio. t, 2022 noch bei 746 Mio. t.</a:t>
                      </a:r>
                    </a:p>
                    <a:p>
                      <a:r>
                        <a:rPr lang="de-DE" sz="1800" b="0" dirty="0"/>
                        <a:t>Quelle: Umweltbundesamt 2023. Angegeben sind CO2-Äquivalente, welche alle Treibhausgase berücksichtigen.</a:t>
                      </a:r>
                    </a:p>
                  </a:txBody>
                  <a:tcPr/>
                </a:tc>
                <a:tc hMerge="1">
                  <a:txBody>
                    <a:bodyPr/>
                    <a:lstStyle/>
                    <a:p>
                      <a:endParaRPr lang="de-DE" sz="3600" b="1" dirty="0"/>
                    </a:p>
                  </a:txBody>
                  <a:tcPr/>
                </a:tc>
                <a:extLst>
                  <a:ext uri="{0D108BD9-81ED-4DB2-BD59-A6C34878D82A}">
                    <a16:rowId xmlns:a16="http://schemas.microsoft.com/office/drawing/2014/main" val="2616559551"/>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371274"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13 Klimaschutz</a:t>
            </a:r>
          </a:p>
        </p:txBody>
      </p:sp>
    </p:spTree>
    <p:extLst>
      <p:ext uri="{BB962C8B-B14F-4D97-AF65-F5344CB8AC3E}">
        <p14:creationId xmlns:p14="http://schemas.microsoft.com/office/powerpoint/2010/main" val="1294041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3186312743"/>
              </p:ext>
            </p:extLst>
          </p:nvPr>
        </p:nvGraphicFramePr>
        <p:xfrm>
          <a:off x="838200" y="3130449"/>
          <a:ext cx="11010902" cy="24688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Wer nur Fisch essen möchte, dessen Bestände nicht durch Überfischung gefährdet sind, sollte verzichten auf..</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Aal</a:t>
                      </a:r>
                    </a:p>
                  </a:txBody>
                  <a:tcPr/>
                </a:tc>
                <a:tc>
                  <a:txBody>
                    <a:bodyPr/>
                    <a:lstStyle/>
                    <a:p>
                      <a:r>
                        <a:rPr lang="de-DE" sz="3600" b="1" dirty="0"/>
                        <a:t>B: Auster</a:t>
                      </a:r>
                    </a:p>
                  </a:txBody>
                  <a:tcPr/>
                </a:tc>
                <a:extLst>
                  <a:ext uri="{0D108BD9-81ED-4DB2-BD59-A6C34878D82A}">
                    <a16:rowId xmlns:a16="http://schemas.microsoft.com/office/drawing/2014/main" val="3608507572"/>
                  </a:ext>
                </a:extLst>
              </a:tr>
              <a:tr h="370840">
                <a:tc>
                  <a:txBody>
                    <a:bodyPr/>
                    <a:lstStyle/>
                    <a:p>
                      <a:r>
                        <a:rPr lang="de-DE" sz="3600" b="1" dirty="0"/>
                        <a:t>C: Hering</a:t>
                      </a:r>
                    </a:p>
                  </a:txBody>
                  <a:tcPr/>
                </a:tc>
                <a:tc>
                  <a:txBody>
                    <a:bodyPr/>
                    <a:lstStyle/>
                    <a:p>
                      <a:r>
                        <a:rPr lang="de-DE" sz="3600" b="1" dirty="0"/>
                        <a:t>D: Karpfen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629892"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14 Leben unter Wasser</a:t>
            </a:r>
          </a:p>
        </p:txBody>
      </p:sp>
    </p:spTree>
    <p:extLst>
      <p:ext uri="{BB962C8B-B14F-4D97-AF65-F5344CB8AC3E}">
        <p14:creationId xmlns:p14="http://schemas.microsoft.com/office/powerpoint/2010/main" val="87502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914400" y="3183674"/>
          <a:ext cx="11010902" cy="192024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Die weltweite Armut ist in den letzten 30 Jahren</a:t>
                      </a:r>
                      <a:r>
                        <a:rPr lang="de-DE" sz="1800" b="1" kern="1200" dirty="0">
                          <a:solidFill>
                            <a:schemeClr val="lt1"/>
                          </a:solidFill>
                          <a:effectLst/>
                          <a:latin typeface="+mn-lt"/>
                          <a:ea typeface="+mn-ea"/>
                          <a:cs typeface="+mn-cs"/>
                        </a:rPr>
                        <a:t> </a:t>
                      </a:r>
                      <a:endParaRPr lang="de-DE" sz="3600" dirty="0">
                        <a:solidFill>
                          <a:schemeClr val="tx1"/>
                        </a:solidFill>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deutlich angestiegen</a:t>
                      </a:r>
                    </a:p>
                  </a:txBody>
                  <a:tcPr/>
                </a:tc>
                <a:tc>
                  <a:txBody>
                    <a:bodyPr/>
                    <a:lstStyle/>
                    <a:p>
                      <a:r>
                        <a:rPr lang="de-DE" sz="3600" b="1" dirty="0"/>
                        <a:t>B: ein wenig angestiegen</a:t>
                      </a:r>
                    </a:p>
                  </a:txBody>
                  <a:tcPr/>
                </a:tc>
                <a:extLst>
                  <a:ext uri="{0D108BD9-81ED-4DB2-BD59-A6C34878D82A}">
                    <a16:rowId xmlns:a16="http://schemas.microsoft.com/office/drawing/2014/main" val="3608507572"/>
                  </a:ext>
                </a:extLst>
              </a:tr>
              <a:tr h="370840">
                <a:tc>
                  <a:txBody>
                    <a:bodyPr/>
                    <a:lstStyle/>
                    <a:p>
                      <a:r>
                        <a:rPr lang="de-DE" sz="3600" b="1" dirty="0"/>
                        <a:t>C: gleich geblieben</a:t>
                      </a:r>
                    </a:p>
                  </a:txBody>
                  <a:tcPr/>
                </a:tc>
                <a:tc>
                  <a:txBody>
                    <a:bodyPr/>
                    <a:lstStyle/>
                    <a:p>
                      <a:r>
                        <a:rPr lang="de-DE" sz="3600" b="1" dirty="0"/>
                        <a:t>D: deutlich zurückgegangen</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6D39C31F-F98F-B54C-CBE9-807505ACCB67}"/>
              </a:ext>
            </a:extLst>
          </p:cNvPr>
          <p:cNvSpPr txBox="1"/>
          <p:nvPr/>
        </p:nvSpPr>
        <p:spPr>
          <a:xfrm>
            <a:off x="914400" y="2207491"/>
            <a:ext cx="3703782"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 Armut beenden</a:t>
            </a:r>
          </a:p>
        </p:txBody>
      </p:sp>
    </p:spTree>
    <p:extLst>
      <p:ext uri="{BB962C8B-B14F-4D97-AF65-F5344CB8AC3E}">
        <p14:creationId xmlns:p14="http://schemas.microsoft.com/office/powerpoint/2010/main" val="2178407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1796080939"/>
              </p:ext>
            </p:extLst>
          </p:nvPr>
        </p:nvGraphicFramePr>
        <p:xfrm>
          <a:off x="838200" y="3130449"/>
          <a:ext cx="11010902" cy="28397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Wer nur Fisch essen möchte, dessen Bestände nicht durch Überfischung gefährdet sind, sollte verzichten auf..</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highlight>
                            <a:srgbClr val="FFFF00"/>
                          </a:highlight>
                        </a:rPr>
                        <a:t>A: Aal</a:t>
                      </a:r>
                    </a:p>
                  </a:txBody>
                  <a:tcPr/>
                </a:tc>
                <a:tc>
                  <a:txBody>
                    <a:bodyPr/>
                    <a:lstStyle/>
                    <a:p>
                      <a:r>
                        <a:rPr lang="de-DE" sz="3600" b="1" dirty="0"/>
                        <a:t>B: Auster</a:t>
                      </a:r>
                    </a:p>
                  </a:txBody>
                  <a:tcPr/>
                </a:tc>
                <a:extLst>
                  <a:ext uri="{0D108BD9-81ED-4DB2-BD59-A6C34878D82A}">
                    <a16:rowId xmlns:a16="http://schemas.microsoft.com/office/drawing/2014/main" val="3608507572"/>
                  </a:ext>
                </a:extLst>
              </a:tr>
              <a:tr h="370840">
                <a:tc>
                  <a:txBody>
                    <a:bodyPr/>
                    <a:lstStyle/>
                    <a:p>
                      <a:r>
                        <a:rPr lang="de-DE" sz="3600" b="1" dirty="0"/>
                        <a:t>C: Hering</a:t>
                      </a:r>
                    </a:p>
                  </a:txBody>
                  <a:tcPr/>
                </a:tc>
                <a:tc>
                  <a:txBody>
                    <a:bodyPr/>
                    <a:lstStyle/>
                    <a:p>
                      <a:r>
                        <a:rPr lang="de-DE" sz="3600" b="1" dirty="0"/>
                        <a:t>D: Karpfen </a:t>
                      </a:r>
                    </a:p>
                  </a:txBody>
                  <a:tcPr/>
                </a:tc>
                <a:extLst>
                  <a:ext uri="{0D108BD9-81ED-4DB2-BD59-A6C34878D82A}">
                    <a16:rowId xmlns:a16="http://schemas.microsoft.com/office/drawing/2014/main" val="3855758722"/>
                  </a:ext>
                </a:extLst>
              </a:tr>
              <a:tr h="370840">
                <a:tc gridSpan="2">
                  <a:txBody>
                    <a:bodyPr/>
                    <a:lstStyle/>
                    <a:p>
                      <a:r>
                        <a:rPr lang="de-DE" sz="1800" b="0" dirty="0"/>
                        <a:t>Quelle: WWF-Fischratgeber 2023.</a:t>
                      </a:r>
                    </a:p>
                  </a:txBody>
                  <a:tcPr/>
                </a:tc>
                <a:tc hMerge="1">
                  <a:txBody>
                    <a:bodyPr/>
                    <a:lstStyle/>
                    <a:p>
                      <a:endParaRPr lang="de-DE" sz="3600" b="1" dirty="0"/>
                    </a:p>
                  </a:txBody>
                  <a:tcPr/>
                </a:tc>
                <a:extLst>
                  <a:ext uri="{0D108BD9-81ED-4DB2-BD59-A6C34878D82A}">
                    <a16:rowId xmlns:a16="http://schemas.microsoft.com/office/drawing/2014/main" val="1023380320"/>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8" y="2207491"/>
            <a:ext cx="3648365"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14 Leben unter Wasser</a:t>
            </a:r>
          </a:p>
        </p:txBody>
      </p:sp>
    </p:spTree>
    <p:extLst>
      <p:ext uri="{BB962C8B-B14F-4D97-AF65-F5344CB8AC3E}">
        <p14:creationId xmlns:p14="http://schemas.microsoft.com/office/powerpoint/2010/main" val="4077837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1219016340"/>
              </p:ext>
            </p:extLst>
          </p:nvPr>
        </p:nvGraphicFramePr>
        <p:xfrm>
          <a:off x="838200" y="3130449"/>
          <a:ext cx="11010902" cy="30175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Viele Tier- und Pflanzenarten sind bedroht, weil ihre Lebensräume zerstört werden. Wie viele verschiedene Tierarten gibt es allein in Deutschland? </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480</a:t>
                      </a:r>
                    </a:p>
                  </a:txBody>
                  <a:tcPr/>
                </a:tc>
                <a:tc>
                  <a:txBody>
                    <a:bodyPr/>
                    <a:lstStyle/>
                    <a:p>
                      <a:r>
                        <a:rPr lang="de-DE" sz="3600" b="1" dirty="0"/>
                        <a:t>B: 4.800</a:t>
                      </a:r>
                    </a:p>
                  </a:txBody>
                  <a:tcPr/>
                </a:tc>
                <a:extLst>
                  <a:ext uri="{0D108BD9-81ED-4DB2-BD59-A6C34878D82A}">
                    <a16:rowId xmlns:a16="http://schemas.microsoft.com/office/drawing/2014/main" val="3608507572"/>
                  </a:ext>
                </a:extLst>
              </a:tr>
              <a:tr h="370840">
                <a:tc>
                  <a:txBody>
                    <a:bodyPr/>
                    <a:lstStyle/>
                    <a:p>
                      <a:r>
                        <a:rPr lang="de-DE" sz="3600" b="1" dirty="0"/>
                        <a:t>C: 48.000</a:t>
                      </a:r>
                    </a:p>
                  </a:txBody>
                  <a:tcPr/>
                </a:tc>
                <a:tc>
                  <a:txBody>
                    <a:bodyPr/>
                    <a:lstStyle/>
                    <a:p>
                      <a:r>
                        <a:rPr lang="de-DE" sz="3600" b="1" dirty="0"/>
                        <a:t>D: 480.000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4202546"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15 Landökosysteme schützen</a:t>
            </a:r>
          </a:p>
        </p:txBody>
      </p:sp>
    </p:spTree>
    <p:extLst>
      <p:ext uri="{BB962C8B-B14F-4D97-AF65-F5344CB8AC3E}">
        <p14:creationId xmlns:p14="http://schemas.microsoft.com/office/powerpoint/2010/main" val="2600744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3896690386"/>
              </p:ext>
            </p:extLst>
          </p:nvPr>
        </p:nvGraphicFramePr>
        <p:xfrm>
          <a:off x="838200" y="3130449"/>
          <a:ext cx="11010902" cy="338836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Viele Tier- und Pflanzenarten sind bedroht, weil ihre Lebensräume zerstört werden. Wie viele verschiedene Tierarten gibt es allein in Deutschland? </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480</a:t>
                      </a:r>
                    </a:p>
                  </a:txBody>
                  <a:tcPr/>
                </a:tc>
                <a:tc>
                  <a:txBody>
                    <a:bodyPr/>
                    <a:lstStyle/>
                    <a:p>
                      <a:r>
                        <a:rPr lang="de-DE" sz="3600" b="1" dirty="0"/>
                        <a:t>B: 4.800</a:t>
                      </a:r>
                    </a:p>
                  </a:txBody>
                  <a:tcPr/>
                </a:tc>
                <a:extLst>
                  <a:ext uri="{0D108BD9-81ED-4DB2-BD59-A6C34878D82A}">
                    <a16:rowId xmlns:a16="http://schemas.microsoft.com/office/drawing/2014/main" val="3608507572"/>
                  </a:ext>
                </a:extLst>
              </a:tr>
              <a:tr h="370840">
                <a:tc>
                  <a:txBody>
                    <a:bodyPr/>
                    <a:lstStyle/>
                    <a:p>
                      <a:r>
                        <a:rPr lang="de-DE" sz="3600" b="1" dirty="0">
                          <a:highlight>
                            <a:srgbClr val="FFFF00"/>
                          </a:highlight>
                        </a:rPr>
                        <a:t>C: 48.000</a:t>
                      </a:r>
                    </a:p>
                  </a:txBody>
                  <a:tcPr/>
                </a:tc>
                <a:tc>
                  <a:txBody>
                    <a:bodyPr/>
                    <a:lstStyle/>
                    <a:p>
                      <a:r>
                        <a:rPr lang="de-DE" sz="3600" b="1" dirty="0"/>
                        <a:t>D: 480.000 </a:t>
                      </a:r>
                    </a:p>
                  </a:txBody>
                  <a:tcPr/>
                </a:tc>
                <a:extLst>
                  <a:ext uri="{0D108BD9-81ED-4DB2-BD59-A6C34878D82A}">
                    <a16:rowId xmlns:a16="http://schemas.microsoft.com/office/drawing/2014/main" val="3855758722"/>
                  </a:ext>
                </a:extLst>
              </a:tr>
              <a:tr h="370840">
                <a:tc gridSpan="2">
                  <a:txBody>
                    <a:bodyPr/>
                    <a:lstStyle/>
                    <a:p>
                      <a:r>
                        <a:rPr lang="de-DE" sz="1800" b="0" dirty="0"/>
                        <a:t>Quelle. Statista 2023 (Berechnungen des WWF).</a:t>
                      </a:r>
                    </a:p>
                  </a:txBody>
                  <a:tcPr/>
                </a:tc>
                <a:tc hMerge="1">
                  <a:txBody>
                    <a:bodyPr/>
                    <a:lstStyle/>
                    <a:p>
                      <a:endParaRPr lang="de-DE" sz="3600" b="1" dirty="0"/>
                    </a:p>
                  </a:txBody>
                  <a:tcPr/>
                </a:tc>
                <a:extLst>
                  <a:ext uri="{0D108BD9-81ED-4DB2-BD59-A6C34878D82A}">
                    <a16:rowId xmlns:a16="http://schemas.microsoft.com/office/drawing/2014/main" val="1112419339"/>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4202546"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15 Landökosysteme schützen</a:t>
            </a:r>
          </a:p>
        </p:txBody>
      </p:sp>
    </p:spTree>
    <p:extLst>
      <p:ext uri="{BB962C8B-B14F-4D97-AF65-F5344CB8AC3E}">
        <p14:creationId xmlns:p14="http://schemas.microsoft.com/office/powerpoint/2010/main" val="1794305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824228409"/>
              </p:ext>
            </p:extLst>
          </p:nvPr>
        </p:nvGraphicFramePr>
        <p:xfrm>
          <a:off x="838200" y="3130449"/>
          <a:ext cx="11010902" cy="24688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Folgt man einer Tabelle von „Transparency international“, so gibt es die meiste Korruption in… </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Dänemark</a:t>
                      </a:r>
                    </a:p>
                  </a:txBody>
                  <a:tcPr/>
                </a:tc>
                <a:tc>
                  <a:txBody>
                    <a:bodyPr/>
                    <a:lstStyle/>
                    <a:p>
                      <a:r>
                        <a:rPr lang="de-DE" sz="3600" b="1" dirty="0"/>
                        <a:t>B: Iran</a:t>
                      </a:r>
                    </a:p>
                  </a:txBody>
                  <a:tcPr/>
                </a:tc>
                <a:extLst>
                  <a:ext uri="{0D108BD9-81ED-4DB2-BD59-A6C34878D82A}">
                    <a16:rowId xmlns:a16="http://schemas.microsoft.com/office/drawing/2014/main" val="3608507572"/>
                  </a:ext>
                </a:extLst>
              </a:tr>
              <a:tr h="370840">
                <a:tc>
                  <a:txBody>
                    <a:bodyPr/>
                    <a:lstStyle/>
                    <a:p>
                      <a:r>
                        <a:rPr lang="de-DE" sz="3600" b="1" dirty="0"/>
                        <a:t>C: Russland</a:t>
                      </a:r>
                    </a:p>
                  </a:txBody>
                  <a:tcPr/>
                </a:tc>
                <a:tc>
                  <a:txBody>
                    <a:bodyPr/>
                    <a:lstStyle/>
                    <a:p>
                      <a:r>
                        <a:rPr lang="de-DE" sz="3600" b="1" dirty="0"/>
                        <a:t>D: Somalia</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6631710"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16 Frieden, Gerechtigkeit und starke Institutionen</a:t>
            </a:r>
          </a:p>
        </p:txBody>
      </p:sp>
    </p:spTree>
    <p:extLst>
      <p:ext uri="{BB962C8B-B14F-4D97-AF65-F5344CB8AC3E}">
        <p14:creationId xmlns:p14="http://schemas.microsoft.com/office/powerpoint/2010/main" val="2785303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1788610418"/>
              </p:ext>
            </p:extLst>
          </p:nvPr>
        </p:nvGraphicFramePr>
        <p:xfrm>
          <a:off x="838200" y="3130449"/>
          <a:ext cx="11010902" cy="33832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Folgt man einer Tabelle von „Transparency international“, so gibt es die meiste Korruption in… </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Dänemark</a:t>
                      </a:r>
                    </a:p>
                  </a:txBody>
                  <a:tcPr/>
                </a:tc>
                <a:tc>
                  <a:txBody>
                    <a:bodyPr/>
                    <a:lstStyle/>
                    <a:p>
                      <a:r>
                        <a:rPr lang="de-DE" sz="3600" b="1" dirty="0"/>
                        <a:t>B: Iran</a:t>
                      </a:r>
                    </a:p>
                  </a:txBody>
                  <a:tcPr/>
                </a:tc>
                <a:extLst>
                  <a:ext uri="{0D108BD9-81ED-4DB2-BD59-A6C34878D82A}">
                    <a16:rowId xmlns:a16="http://schemas.microsoft.com/office/drawing/2014/main" val="3608507572"/>
                  </a:ext>
                </a:extLst>
              </a:tr>
              <a:tr h="370840">
                <a:tc>
                  <a:txBody>
                    <a:bodyPr/>
                    <a:lstStyle/>
                    <a:p>
                      <a:r>
                        <a:rPr lang="de-DE" sz="3600" b="1" dirty="0"/>
                        <a:t>C: Russland</a:t>
                      </a:r>
                    </a:p>
                  </a:txBody>
                  <a:tcPr/>
                </a:tc>
                <a:tc>
                  <a:txBody>
                    <a:bodyPr/>
                    <a:lstStyle/>
                    <a:p>
                      <a:r>
                        <a:rPr lang="de-DE" sz="3600" b="1" dirty="0">
                          <a:highlight>
                            <a:srgbClr val="FFFF00"/>
                          </a:highlight>
                        </a:rPr>
                        <a:t>D: Somalia</a:t>
                      </a:r>
                    </a:p>
                  </a:txBody>
                  <a:tcPr/>
                </a:tc>
                <a:extLst>
                  <a:ext uri="{0D108BD9-81ED-4DB2-BD59-A6C34878D82A}">
                    <a16:rowId xmlns:a16="http://schemas.microsoft.com/office/drawing/2014/main" val="3855758722"/>
                  </a:ext>
                </a:extLst>
              </a:tr>
              <a:tr h="370840">
                <a:tc gridSpan="2">
                  <a:txBody>
                    <a:bodyPr/>
                    <a:lstStyle/>
                    <a:p>
                      <a:r>
                        <a:rPr lang="de-DE" sz="1800" b="0" dirty="0"/>
                        <a:t>Quelle: Transparency international – </a:t>
                      </a:r>
                      <a:r>
                        <a:rPr lang="de-DE" sz="1800" b="0" dirty="0" err="1"/>
                        <a:t>Corruption</a:t>
                      </a:r>
                      <a:r>
                        <a:rPr lang="de-DE" sz="1800" b="0" dirty="0"/>
                        <a:t> </a:t>
                      </a:r>
                      <a:r>
                        <a:rPr lang="de-DE" sz="1800" b="0" dirty="0" err="1"/>
                        <a:t>Perceptions</a:t>
                      </a:r>
                      <a:r>
                        <a:rPr lang="de-DE" sz="1800" b="0" dirty="0"/>
                        <a:t> Index 2022.</a:t>
                      </a:r>
                    </a:p>
                    <a:p>
                      <a:r>
                        <a:rPr lang="de-DE" sz="1800" b="0" dirty="0"/>
                        <a:t>Deutschland liegt auf Platz 9 dieser Liste, Dänemark auf Platz 1, Iran auf Platz 143, Russland auf Platz 133, und Somalia auf Platz 173. </a:t>
                      </a:r>
                    </a:p>
                  </a:txBody>
                  <a:tcPr/>
                </a:tc>
                <a:tc hMerge="1">
                  <a:txBody>
                    <a:bodyPr/>
                    <a:lstStyle/>
                    <a:p>
                      <a:endParaRPr lang="de-DE" sz="3600" b="1" dirty="0"/>
                    </a:p>
                  </a:txBody>
                  <a:tcPr/>
                </a:tc>
                <a:extLst>
                  <a:ext uri="{0D108BD9-81ED-4DB2-BD59-A6C34878D82A}">
                    <a16:rowId xmlns:a16="http://schemas.microsoft.com/office/drawing/2014/main" val="119482314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6631710"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16 Frieden, Gerechtigkeit und starke Institutionen</a:t>
            </a:r>
          </a:p>
        </p:txBody>
      </p:sp>
    </p:spTree>
    <p:extLst>
      <p:ext uri="{BB962C8B-B14F-4D97-AF65-F5344CB8AC3E}">
        <p14:creationId xmlns:p14="http://schemas.microsoft.com/office/powerpoint/2010/main" val="12459216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1225154908"/>
              </p:ext>
            </p:extLst>
          </p:nvPr>
        </p:nvGraphicFramePr>
        <p:xfrm>
          <a:off x="838200" y="3130449"/>
          <a:ext cx="11010902" cy="30175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Kein Land gab 2022 – gemessen an der Wirtschaftsleistung (Bruttonationaleinkommen) – mehr Geld für Entwicklungszusammenarbeit als… </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Deutschland</a:t>
                      </a:r>
                    </a:p>
                  </a:txBody>
                  <a:tcPr/>
                </a:tc>
                <a:tc>
                  <a:txBody>
                    <a:bodyPr/>
                    <a:lstStyle/>
                    <a:p>
                      <a:r>
                        <a:rPr lang="de-DE" sz="3600" b="1" dirty="0"/>
                        <a:t>B: Luxemburg</a:t>
                      </a:r>
                    </a:p>
                  </a:txBody>
                  <a:tcPr/>
                </a:tc>
                <a:extLst>
                  <a:ext uri="{0D108BD9-81ED-4DB2-BD59-A6C34878D82A}">
                    <a16:rowId xmlns:a16="http://schemas.microsoft.com/office/drawing/2014/main" val="3608507572"/>
                  </a:ext>
                </a:extLst>
              </a:tr>
              <a:tr h="370840">
                <a:tc>
                  <a:txBody>
                    <a:bodyPr/>
                    <a:lstStyle/>
                    <a:p>
                      <a:r>
                        <a:rPr lang="de-DE" sz="3600" b="1" dirty="0"/>
                        <a:t>C: Schweden</a:t>
                      </a:r>
                    </a:p>
                  </a:txBody>
                  <a:tcPr/>
                </a:tc>
                <a:tc>
                  <a:txBody>
                    <a:bodyPr/>
                    <a:lstStyle/>
                    <a:p>
                      <a:r>
                        <a:rPr lang="de-DE" sz="3600" b="1" dirty="0"/>
                        <a:t>D: USA</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722256"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17 Globale Partnerschaft</a:t>
            </a:r>
          </a:p>
        </p:txBody>
      </p:sp>
    </p:spTree>
    <p:extLst>
      <p:ext uri="{BB962C8B-B14F-4D97-AF65-F5344CB8AC3E}">
        <p14:creationId xmlns:p14="http://schemas.microsoft.com/office/powerpoint/2010/main" val="33807594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4067969430"/>
              </p:ext>
            </p:extLst>
          </p:nvPr>
        </p:nvGraphicFramePr>
        <p:xfrm>
          <a:off x="838200" y="3130449"/>
          <a:ext cx="11010902" cy="39319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Kein Land gab 2022 – gemessen an der Wirtschaftsleistung (Bruttonationaleinkommen) – mehr Geld für Entwicklungszusammenarbeit als…  </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Deutschland</a:t>
                      </a:r>
                    </a:p>
                  </a:txBody>
                  <a:tcPr/>
                </a:tc>
                <a:tc>
                  <a:txBody>
                    <a:bodyPr/>
                    <a:lstStyle/>
                    <a:p>
                      <a:r>
                        <a:rPr lang="de-DE" sz="3600" b="1" dirty="0">
                          <a:highlight>
                            <a:srgbClr val="FFFF00"/>
                          </a:highlight>
                        </a:rPr>
                        <a:t>B: Luxemburg</a:t>
                      </a:r>
                    </a:p>
                  </a:txBody>
                  <a:tcPr/>
                </a:tc>
                <a:extLst>
                  <a:ext uri="{0D108BD9-81ED-4DB2-BD59-A6C34878D82A}">
                    <a16:rowId xmlns:a16="http://schemas.microsoft.com/office/drawing/2014/main" val="3608507572"/>
                  </a:ext>
                </a:extLst>
              </a:tr>
              <a:tr h="370840">
                <a:tc>
                  <a:txBody>
                    <a:bodyPr/>
                    <a:lstStyle/>
                    <a:p>
                      <a:r>
                        <a:rPr lang="de-DE" sz="3600" b="1" dirty="0"/>
                        <a:t>C: Schweden</a:t>
                      </a:r>
                    </a:p>
                  </a:txBody>
                  <a:tcPr/>
                </a:tc>
                <a:tc>
                  <a:txBody>
                    <a:bodyPr/>
                    <a:lstStyle/>
                    <a:p>
                      <a:r>
                        <a:rPr lang="de-DE" sz="3600" b="1" dirty="0"/>
                        <a:t>D: USA</a:t>
                      </a:r>
                    </a:p>
                  </a:txBody>
                  <a:tcPr/>
                </a:tc>
                <a:extLst>
                  <a:ext uri="{0D108BD9-81ED-4DB2-BD59-A6C34878D82A}">
                    <a16:rowId xmlns:a16="http://schemas.microsoft.com/office/drawing/2014/main" val="3855758722"/>
                  </a:ext>
                </a:extLst>
              </a:tr>
              <a:tr h="370840">
                <a:tc gridSpan="2">
                  <a:txBody>
                    <a:bodyPr/>
                    <a:lstStyle/>
                    <a:p>
                      <a:r>
                        <a:rPr lang="de-DE" sz="1800" b="0" dirty="0"/>
                        <a:t>Der Anteil der Ausgaben für Entwicklungszusammenarbeit an der Wirtschaftsleistung war in Luxemburg (1,0%) am höchsten, gefolgt von Schweden (0,9%), Deutschland (0,83%) und den USA (0,22%).</a:t>
                      </a:r>
                    </a:p>
                    <a:p>
                      <a:r>
                        <a:rPr lang="de-DE" sz="1800" b="0" dirty="0"/>
                        <a:t>Quelle: OECD 2023 - ODA (vorläufige Zahlen für 2022). </a:t>
                      </a:r>
                    </a:p>
                  </a:txBody>
                  <a:tcPr/>
                </a:tc>
                <a:tc hMerge="1">
                  <a:txBody>
                    <a:bodyPr/>
                    <a:lstStyle/>
                    <a:p>
                      <a:endParaRPr lang="de-DE" sz="3600" b="1" dirty="0"/>
                    </a:p>
                  </a:txBody>
                  <a:tcPr/>
                </a:tc>
                <a:extLst>
                  <a:ext uri="{0D108BD9-81ED-4DB2-BD59-A6C34878D82A}">
                    <a16:rowId xmlns:a16="http://schemas.microsoft.com/office/drawing/2014/main" val="4086250059"/>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399" y="2207491"/>
            <a:ext cx="3722256"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17 Globale Partnerschaft</a:t>
            </a:r>
          </a:p>
        </p:txBody>
      </p:sp>
    </p:spTree>
    <p:extLst>
      <p:ext uri="{BB962C8B-B14F-4D97-AF65-F5344CB8AC3E}">
        <p14:creationId xmlns:p14="http://schemas.microsoft.com/office/powerpoint/2010/main" val="1105261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248328"/>
          <a:ext cx="11010902" cy="283464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Die weltweite Armut ist in den letzten 30 Jahren</a:t>
                      </a:r>
                      <a:r>
                        <a:rPr lang="de-DE" sz="1800" b="1" kern="1200" dirty="0">
                          <a:solidFill>
                            <a:schemeClr val="lt1"/>
                          </a:solidFill>
                          <a:effectLst/>
                          <a:latin typeface="+mn-lt"/>
                          <a:ea typeface="+mn-ea"/>
                          <a:cs typeface="+mn-cs"/>
                        </a:rPr>
                        <a:t> </a:t>
                      </a:r>
                      <a:endParaRPr lang="de-DE" sz="3600" dirty="0">
                        <a:solidFill>
                          <a:schemeClr val="tx1"/>
                        </a:solidFill>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deutlich </a:t>
                      </a:r>
                      <a:r>
                        <a:rPr lang="de-DE" sz="3600" b="1" dirty="0" err="1"/>
                        <a:t>angestigen</a:t>
                      </a:r>
                      <a:endParaRPr lang="de-DE" sz="3600" b="1" dirty="0"/>
                    </a:p>
                  </a:txBody>
                  <a:tcPr/>
                </a:tc>
                <a:tc>
                  <a:txBody>
                    <a:bodyPr/>
                    <a:lstStyle/>
                    <a:p>
                      <a:r>
                        <a:rPr lang="de-DE" sz="3600" b="1" dirty="0"/>
                        <a:t>B: ein wenig angestiegen</a:t>
                      </a:r>
                    </a:p>
                  </a:txBody>
                  <a:tcPr/>
                </a:tc>
                <a:extLst>
                  <a:ext uri="{0D108BD9-81ED-4DB2-BD59-A6C34878D82A}">
                    <a16:rowId xmlns:a16="http://schemas.microsoft.com/office/drawing/2014/main" val="3608507572"/>
                  </a:ext>
                </a:extLst>
              </a:tr>
              <a:tr h="370840">
                <a:tc>
                  <a:txBody>
                    <a:bodyPr/>
                    <a:lstStyle/>
                    <a:p>
                      <a:r>
                        <a:rPr lang="de-DE" sz="3600" b="1" dirty="0"/>
                        <a:t>C: gleich geblieben</a:t>
                      </a:r>
                    </a:p>
                  </a:txBody>
                  <a:tcPr/>
                </a:tc>
                <a:tc>
                  <a:txBody>
                    <a:bodyPr/>
                    <a:lstStyle/>
                    <a:p>
                      <a:r>
                        <a:rPr lang="de-DE" sz="3600" b="1" dirty="0">
                          <a:highlight>
                            <a:srgbClr val="FFFF00"/>
                          </a:highlight>
                        </a:rPr>
                        <a:t>D: deutlich zurückgegangen</a:t>
                      </a:r>
                    </a:p>
                  </a:txBody>
                  <a:tcPr/>
                </a:tc>
                <a:extLst>
                  <a:ext uri="{0D108BD9-81ED-4DB2-BD59-A6C34878D82A}">
                    <a16:rowId xmlns:a16="http://schemas.microsoft.com/office/drawing/2014/main" val="3855758722"/>
                  </a:ext>
                </a:extLst>
              </a:tr>
              <a:tr h="370840">
                <a:tc gridSpan="2">
                  <a:txBody>
                    <a:bodyPr/>
                    <a:lstStyle/>
                    <a:p>
                      <a:r>
                        <a:rPr lang="de-DE" dirty="0"/>
                        <a:t>Quelle: </a:t>
                      </a:r>
                      <a:r>
                        <a:rPr lang="de-DE" dirty="0" err="1"/>
                        <a:t>Worldbank</a:t>
                      </a:r>
                      <a:r>
                        <a:rPr lang="de-DE" dirty="0"/>
                        <a:t> – PIP (</a:t>
                      </a:r>
                      <a:r>
                        <a:rPr lang="de-DE" dirty="0" err="1"/>
                        <a:t>Poverty</a:t>
                      </a:r>
                      <a:r>
                        <a:rPr lang="de-DE" dirty="0"/>
                        <a:t> and </a:t>
                      </a:r>
                      <a:r>
                        <a:rPr lang="de-DE" dirty="0" err="1"/>
                        <a:t>Inequality</a:t>
                      </a:r>
                      <a:r>
                        <a:rPr lang="de-DE" dirty="0"/>
                        <a:t> </a:t>
                      </a:r>
                      <a:r>
                        <a:rPr lang="de-DE" dirty="0" err="1"/>
                        <a:t>plattform</a:t>
                      </a:r>
                      <a:r>
                        <a:rPr lang="de-DE" dirty="0"/>
                        <a:t>) -</a:t>
                      </a:r>
                      <a:r>
                        <a:rPr lang="de-DE" baseline="0" dirty="0"/>
                        <a:t> </a:t>
                      </a:r>
                      <a:r>
                        <a:rPr lang="de-DE" dirty="0"/>
                        <a:t>Zugriff 8/23.</a:t>
                      </a:r>
                    </a:p>
                    <a:p>
                      <a:r>
                        <a:rPr lang="de-DE" dirty="0"/>
                        <a:t>1990 waren über 2 Milliarden</a:t>
                      </a:r>
                      <a:r>
                        <a:rPr lang="de-DE" baseline="0" dirty="0"/>
                        <a:t> Menschen extrem-arm (38% der Weltbevölkerung). 2019 lag die Zahl bei 659 Mio. Menschen (= 8,5% der Weltbevölkerung). </a:t>
                      </a:r>
                      <a:endParaRPr lang="de-DE" dirty="0"/>
                    </a:p>
                  </a:txBody>
                  <a:tcPr/>
                </a:tc>
                <a:tc hMerge="1">
                  <a:txBody>
                    <a:bodyPr/>
                    <a:lstStyle/>
                    <a:p>
                      <a:endParaRPr lang="de-DE" dirty="0"/>
                    </a:p>
                  </a:txBody>
                  <a:tcPr/>
                </a:tc>
                <a:extLst>
                  <a:ext uri="{0D108BD9-81ED-4DB2-BD59-A6C34878D82A}">
                    <a16:rowId xmlns:a16="http://schemas.microsoft.com/office/drawing/2014/main" val="2614742451"/>
                  </a:ext>
                </a:extLst>
              </a:tr>
            </a:tbl>
          </a:graphicData>
        </a:graphic>
      </p:graphicFrame>
      <p:sp>
        <p:nvSpPr>
          <p:cNvPr id="2" name="Textfeld 1">
            <a:extLst>
              <a:ext uri="{FF2B5EF4-FFF2-40B4-BE49-F238E27FC236}">
                <a16:creationId xmlns:a16="http://schemas.microsoft.com/office/drawing/2014/main" id="{F02B62D2-988A-2AD8-F55F-AFC28949E104}"/>
              </a:ext>
            </a:extLst>
          </p:cNvPr>
          <p:cNvSpPr txBox="1"/>
          <p:nvPr/>
        </p:nvSpPr>
        <p:spPr>
          <a:xfrm>
            <a:off x="757381" y="2198255"/>
            <a:ext cx="3703782"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1 Armut beenden</a:t>
            </a:r>
          </a:p>
        </p:txBody>
      </p:sp>
    </p:spTree>
    <p:extLst>
      <p:ext uri="{BB962C8B-B14F-4D97-AF65-F5344CB8AC3E}">
        <p14:creationId xmlns:p14="http://schemas.microsoft.com/office/powerpoint/2010/main" val="4252486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3480315594"/>
              </p:ext>
            </p:extLst>
          </p:nvPr>
        </p:nvGraphicFramePr>
        <p:xfrm>
          <a:off x="838200" y="3102740"/>
          <a:ext cx="11010902" cy="301752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735 Millionen Menschen auf der Welt hungern, haben zu wenig zu essen (2022). Auf der anderen Seite sind übergewichtig (BMI≤25) …</a:t>
                      </a:r>
                      <a:r>
                        <a:rPr lang="de-DE" sz="1800" b="1" kern="1200" dirty="0">
                          <a:solidFill>
                            <a:schemeClr val="lt1"/>
                          </a:solidFill>
                          <a:effectLst/>
                          <a:latin typeface="+mn-lt"/>
                          <a:ea typeface="+mn-ea"/>
                          <a:cs typeface="+mn-cs"/>
                        </a:rPr>
                        <a:t> </a:t>
                      </a:r>
                      <a:endParaRPr lang="de-DE" sz="3600" dirty="0">
                        <a:solidFill>
                          <a:schemeClr val="tx1"/>
                        </a:solidFill>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60 Millionen Menschen</a:t>
                      </a:r>
                    </a:p>
                  </a:txBody>
                  <a:tcPr/>
                </a:tc>
                <a:tc>
                  <a:txBody>
                    <a:bodyPr/>
                    <a:lstStyle/>
                    <a:p>
                      <a:r>
                        <a:rPr lang="de-DE" sz="3600" b="1" dirty="0"/>
                        <a:t>B: 600 Millionen Menschen</a:t>
                      </a:r>
                    </a:p>
                  </a:txBody>
                  <a:tcPr/>
                </a:tc>
                <a:extLst>
                  <a:ext uri="{0D108BD9-81ED-4DB2-BD59-A6C34878D82A}">
                    <a16:rowId xmlns:a16="http://schemas.microsoft.com/office/drawing/2014/main" val="3608507572"/>
                  </a:ext>
                </a:extLst>
              </a:tr>
              <a:tr h="370840">
                <a:tc>
                  <a:txBody>
                    <a:bodyPr/>
                    <a:lstStyle/>
                    <a:p>
                      <a:r>
                        <a:rPr lang="de-DE" sz="3600" b="1" dirty="0"/>
                        <a:t>C: 1600 Mio. Menschen</a:t>
                      </a:r>
                    </a:p>
                  </a:txBody>
                  <a:tcPr/>
                </a:tc>
                <a:tc>
                  <a:txBody>
                    <a:bodyPr/>
                    <a:lstStyle/>
                    <a:p>
                      <a:r>
                        <a:rPr lang="de-DE" sz="3600" b="1" dirty="0"/>
                        <a:t>D: 2600 Mio. Menschen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0F29CB08-A0C0-F669-B498-C01EFA1FF6E5}"/>
              </a:ext>
            </a:extLst>
          </p:cNvPr>
          <p:cNvSpPr txBox="1"/>
          <p:nvPr/>
        </p:nvSpPr>
        <p:spPr>
          <a:xfrm>
            <a:off x="914400" y="2207491"/>
            <a:ext cx="3297382"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2 Gesunde Ernährung</a:t>
            </a:r>
          </a:p>
        </p:txBody>
      </p:sp>
    </p:spTree>
    <p:extLst>
      <p:ext uri="{BB962C8B-B14F-4D97-AF65-F5344CB8AC3E}">
        <p14:creationId xmlns:p14="http://schemas.microsoft.com/office/powerpoint/2010/main" val="3747095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3362637743"/>
              </p:ext>
            </p:extLst>
          </p:nvPr>
        </p:nvGraphicFramePr>
        <p:xfrm>
          <a:off x="839353" y="2564837"/>
          <a:ext cx="11010902" cy="365760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735 Millionen Menschen auf der Welt hungern, haben zu wenig zu essen (2022). Auf der anderen Seite sind übergewichtig (BMI≥25) …</a:t>
                      </a:r>
                      <a:r>
                        <a:rPr lang="de-DE" sz="1800" b="1" kern="1200" dirty="0">
                          <a:solidFill>
                            <a:schemeClr val="lt1"/>
                          </a:solidFill>
                          <a:effectLst/>
                          <a:latin typeface="+mn-lt"/>
                          <a:ea typeface="+mn-ea"/>
                          <a:cs typeface="+mn-cs"/>
                        </a:rPr>
                        <a:t> </a:t>
                      </a:r>
                      <a:endParaRPr lang="de-DE" sz="3600" dirty="0">
                        <a:solidFill>
                          <a:schemeClr val="tx1"/>
                        </a:solidFill>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60 Millionen Menschen</a:t>
                      </a:r>
                    </a:p>
                  </a:txBody>
                  <a:tcPr/>
                </a:tc>
                <a:tc>
                  <a:txBody>
                    <a:bodyPr/>
                    <a:lstStyle/>
                    <a:p>
                      <a:r>
                        <a:rPr lang="de-DE" sz="3600" b="1" dirty="0"/>
                        <a:t>B: 600 Millionen Menschen</a:t>
                      </a:r>
                    </a:p>
                  </a:txBody>
                  <a:tcPr/>
                </a:tc>
                <a:extLst>
                  <a:ext uri="{0D108BD9-81ED-4DB2-BD59-A6C34878D82A}">
                    <a16:rowId xmlns:a16="http://schemas.microsoft.com/office/drawing/2014/main" val="3608507572"/>
                  </a:ext>
                </a:extLst>
              </a:tr>
              <a:tr h="370840">
                <a:tc>
                  <a:txBody>
                    <a:bodyPr/>
                    <a:lstStyle/>
                    <a:p>
                      <a:r>
                        <a:rPr lang="de-DE" sz="3600" b="1" dirty="0"/>
                        <a:t>C: 1600 Mio. Menschen</a:t>
                      </a:r>
                    </a:p>
                  </a:txBody>
                  <a:tcPr/>
                </a:tc>
                <a:tc>
                  <a:txBody>
                    <a:bodyPr/>
                    <a:lstStyle/>
                    <a:p>
                      <a:r>
                        <a:rPr lang="de-DE" sz="3600" b="1" dirty="0">
                          <a:highlight>
                            <a:srgbClr val="FFFF00"/>
                          </a:highlight>
                        </a:rPr>
                        <a:t>D: 2600 Mio. Menschen </a:t>
                      </a:r>
                    </a:p>
                  </a:txBody>
                  <a:tcPr/>
                </a:tc>
                <a:extLst>
                  <a:ext uri="{0D108BD9-81ED-4DB2-BD59-A6C34878D82A}">
                    <a16:rowId xmlns:a16="http://schemas.microsoft.com/office/drawing/2014/main" val="3855758722"/>
                  </a:ext>
                </a:extLst>
              </a:tr>
              <a:tr h="370840">
                <a:tc gridSpan="2">
                  <a:txBody>
                    <a:bodyPr/>
                    <a:lstStyle/>
                    <a:p>
                      <a:r>
                        <a:rPr lang="de-DE" sz="1800" b="0" dirty="0"/>
                        <a:t>Quellen: FAO-State </a:t>
                      </a:r>
                      <a:r>
                        <a:rPr lang="de-DE" sz="1800" b="0" dirty="0" err="1"/>
                        <a:t>of</a:t>
                      </a:r>
                      <a:r>
                        <a:rPr lang="de-DE" sz="1800" b="0" dirty="0"/>
                        <a:t> Food Security and Nutrition in </a:t>
                      </a:r>
                      <a:r>
                        <a:rPr lang="de-DE" sz="1800" b="0" dirty="0" err="1"/>
                        <a:t>the</a:t>
                      </a:r>
                      <a:r>
                        <a:rPr lang="de-DE" sz="1800" b="0" dirty="0"/>
                        <a:t> </a:t>
                      </a:r>
                      <a:r>
                        <a:rPr lang="de-DE" sz="1800" b="0" dirty="0" err="1"/>
                        <a:t>world</a:t>
                      </a:r>
                      <a:r>
                        <a:rPr lang="de-DE" sz="1800" b="0" dirty="0"/>
                        <a:t>, 2023. World </a:t>
                      </a:r>
                      <a:r>
                        <a:rPr lang="de-DE" sz="1800" b="0" dirty="0" err="1"/>
                        <a:t>Obesity</a:t>
                      </a:r>
                      <a:r>
                        <a:rPr lang="de-DE" sz="1800" b="0" dirty="0"/>
                        <a:t> Atlas 2023 (Zahlen für 2020).</a:t>
                      </a:r>
                      <a:br>
                        <a:rPr lang="de-DE" sz="1800" b="0" dirty="0"/>
                      </a:br>
                      <a:r>
                        <a:rPr lang="de-DE" sz="1800" b="0" dirty="0"/>
                        <a:t>988 Mio. Menschen gelten sogar als adipös (BMI≥30). </a:t>
                      </a:r>
                    </a:p>
                  </a:txBody>
                  <a:tcPr/>
                </a:tc>
                <a:tc hMerge="1">
                  <a:txBody>
                    <a:bodyPr/>
                    <a:lstStyle/>
                    <a:p>
                      <a:endParaRPr lang="de-DE" sz="3600" b="1" dirty="0"/>
                    </a:p>
                  </a:txBody>
                  <a:tcPr/>
                </a:tc>
                <a:extLst>
                  <a:ext uri="{0D108BD9-81ED-4DB2-BD59-A6C34878D82A}">
                    <a16:rowId xmlns:a16="http://schemas.microsoft.com/office/drawing/2014/main" val="1086155346"/>
                  </a:ext>
                </a:extLst>
              </a:tr>
            </a:tbl>
          </a:graphicData>
        </a:graphic>
      </p:graphicFrame>
      <p:sp>
        <p:nvSpPr>
          <p:cNvPr id="2" name="Textfeld 1">
            <a:extLst>
              <a:ext uri="{FF2B5EF4-FFF2-40B4-BE49-F238E27FC236}">
                <a16:creationId xmlns:a16="http://schemas.microsoft.com/office/drawing/2014/main" id="{8E1A4840-51CF-C60D-8465-C2A81569A5E8}"/>
              </a:ext>
            </a:extLst>
          </p:cNvPr>
          <p:cNvSpPr txBox="1"/>
          <p:nvPr/>
        </p:nvSpPr>
        <p:spPr>
          <a:xfrm>
            <a:off x="838200" y="1943096"/>
            <a:ext cx="3297382"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2 Gesunde Ernährung</a:t>
            </a:r>
          </a:p>
        </p:txBody>
      </p:sp>
    </p:spTree>
    <p:extLst>
      <p:ext uri="{BB962C8B-B14F-4D97-AF65-F5344CB8AC3E}">
        <p14:creationId xmlns:p14="http://schemas.microsoft.com/office/powerpoint/2010/main" val="4153120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192024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Die am meisten verbreitete Krankheit in der Welt ist…</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HIV/Aids.</a:t>
                      </a:r>
                    </a:p>
                  </a:txBody>
                  <a:tcPr/>
                </a:tc>
                <a:tc>
                  <a:txBody>
                    <a:bodyPr/>
                    <a:lstStyle/>
                    <a:p>
                      <a:r>
                        <a:rPr lang="de-DE" sz="3600" b="1" dirty="0"/>
                        <a:t>B: Kinderlähmung.</a:t>
                      </a:r>
                    </a:p>
                  </a:txBody>
                  <a:tcPr/>
                </a:tc>
                <a:extLst>
                  <a:ext uri="{0D108BD9-81ED-4DB2-BD59-A6C34878D82A}">
                    <a16:rowId xmlns:a16="http://schemas.microsoft.com/office/drawing/2014/main" val="3608507572"/>
                  </a:ext>
                </a:extLst>
              </a:tr>
              <a:tr h="370840">
                <a:tc>
                  <a:txBody>
                    <a:bodyPr/>
                    <a:lstStyle/>
                    <a:p>
                      <a:r>
                        <a:rPr lang="de-DE" sz="3600" b="1" dirty="0"/>
                        <a:t>C: Malaria.</a:t>
                      </a:r>
                    </a:p>
                  </a:txBody>
                  <a:tcPr/>
                </a:tc>
                <a:tc>
                  <a:txBody>
                    <a:bodyPr/>
                    <a:lstStyle/>
                    <a:p>
                      <a:r>
                        <a:rPr lang="de-DE" sz="3600" b="1" dirty="0"/>
                        <a:t>D: Tuberkulose.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400" y="2207491"/>
            <a:ext cx="2309092"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3 Gesundheit</a:t>
            </a:r>
          </a:p>
        </p:txBody>
      </p:sp>
    </p:spTree>
    <p:extLst>
      <p:ext uri="{BB962C8B-B14F-4D97-AF65-F5344CB8AC3E}">
        <p14:creationId xmlns:p14="http://schemas.microsoft.com/office/powerpoint/2010/main" val="1112588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nvGraphicFramePr>
        <p:xfrm>
          <a:off x="838200" y="3130449"/>
          <a:ext cx="11010902" cy="22910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r>
                        <a:rPr lang="de-DE" sz="3600" b="1" kern="1200" dirty="0">
                          <a:solidFill>
                            <a:schemeClr val="tx1"/>
                          </a:solidFill>
                          <a:effectLst/>
                          <a:latin typeface="+mn-lt"/>
                          <a:ea typeface="+mn-ea"/>
                          <a:cs typeface="+mn-cs"/>
                        </a:rPr>
                        <a:t>Die am meisten verbreitete Krankheit in der Welt ist…</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HIV/Aids.</a:t>
                      </a:r>
                    </a:p>
                  </a:txBody>
                  <a:tcPr/>
                </a:tc>
                <a:tc>
                  <a:txBody>
                    <a:bodyPr/>
                    <a:lstStyle/>
                    <a:p>
                      <a:r>
                        <a:rPr lang="de-DE" sz="3600" b="1" dirty="0"/>
                        <a:t>B: Kinderlähmung.</a:t>
                      </a:r>
                    </a:p>
                  </a:txBody>
                  <a:tcPr/>
                </a:tc>
                <a:extLst>
                  <a:ext uri="{0D108BD9-81ED-4DB2-BD59-A6C34878D82A}">
                    <a16:rowId xmlns:a16="http://schemas.microsoft.com/office/drawing/2014/main" val="3608507572"/>
                  </a:ext>
                </a:extLst>
              </a:tr>
              <a:tr h="370840">
                <a:tc>
                  <a:txBody>
                    <a:bodyPr/>
                    <a:lstStyle/>
                    <a:p>
                      <a:r>
                        <a:rPr lang="de-DE" sz="3600" b="1" dirty="0">
                          <a:highlight>
                            <a:srgbClr val="FFFF00"/>
                          </a:highlight>
                        </a:rPr>
                        <a:t>C: Malaria.</a:t>
                      </a:r>
                    </a:p>
                  </a:txBody>
                  <a:tcPr/>
                </a:tc>
                <a:tc>
                  <a:txBody>
                    <a:bodyPr/>
                    <a:lstStyle/>
                    <a:p>
                      <a:r>
                        <a:rPr lang="de-DE" sz="3600" b="1" dirty="0"/>
                        <a:t>D: Tuberkulose. </a:t>
                      </a:r>
                    </a:p>
                  </a:txBody>
                  <a:tcPr/>
                </a:tc>
                <a:extLst>
                  <a:ext uri="{0D108BD9-81ED-4DB2-BD59-A6C34878D82A}">
                    <a16:rowId xmlns:a16="http://schemas.microsoft.com/office/drawing/2014/main" val="3855758722"/>
                  </a:ext>
                </a:extLst>
              </a:tr>
              <a:tr h="370840">
                <a:tc gridSpan="2">
                  <a:txBody>
                    <a:bodyPr/>
                    <a:lstStyle/>
                    <a:p>
                      <a:r>
                        <a:rPr lang="de-DE" sz="1800" b="0" dirty="0"/>
                        <a:t>2021 gab es </a:t>
                      </a:r>
                      <a:r>
                        <a:rPr lang="de-DE" sz="1800" kern="1200" dirty="0">
                          <a:solidFill>
                            <a:schemeClr val="dk1"/>
                          </a:solidFill>
                          <a:effectLst/>
                          <a:latin typeface="+mn-lt"/>
                          <a:ea typeface="+mn-ea"/>
                          <a:cs typeface="+mn-cs"/>
                        </a:rPr>
                        <a:t>bei der Malaria 241 Millionen Neu-Infektionen. Quelle: WHO Global Malaria Report 2022</a:t>
                      </a:r>
                      <a:endParaRPr lang="de-DE" sz="1800" b="0" dirty="0"/>
                    </a:p>
                  </a:txBody>
                  <a:tcPr/>
                </a:tc>
                <a:tc hMerge="1">
                  <a:txBody>
                    <a:bodyPr/>
                    <a:lstStyle/>
                    <a:p>
                      <a:endParaRPr lang="de-DE" sz="3600" b="1" dirty="0"/>
                    </a:p>
                  </a:txBody>
                  <a:tcPr/>
                </a:tc>
                <a:extLst>
                  <a:ext uri="{0D108BD9-81ED-4DB2-BD59-A6C34878D82A}">
                    <a16:rowId xmlns:a16="http://schemas.microsoft.com/office/drawing/2014/main" val="455263468"/>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400" y="2207491"/>
            <a:ext cx="2309092"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3 Gesundheit</a:t>
            </a:r>
          </a:p>
        </p:txBody>
      </p:sp>
    </p:spTree>
    <p:extLst>
      <p:ext uri="{BB962C8B-B14F-4D97-AF65-F5344CB8AC3E}">
        <p14:creationId xmlns:p14="http://schemas.microsoft.com/office/powerpoint/2010/main" val="3964166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2355B6E-5963-5A82-7AB0-0FDA135B7DEF}"/>
              </a:ext>
            </a:extLst>
          </p:cNvPr>
          <p:cNvSpPr>
            <a:spLocks noGrp="1"/>
          </p:cNvSpPr>
          <p:nvPr>
            <p:ph type="title"/>
          </p:nvPr>
        </p:nvSpPr>
        <p:spPr>
          <a:solidFill>
            <a:schemeClr val="accent5"/>
          </a:solidFill>
        </p:spPr>
        <p:txBody>
          <a:bodyPr/>
          <a:lstStyle/>
          <a:p>
            <a:r>
              <a:rPr lang="de-DE" b="1" dirty="0"/>
              <a:t>Quiz zu den SDGs</a:t>
            </a:r>
          </a:p>
        </p:txBody>
      </p:sp>
      <p:pic>
        <p:nvPicPr>
          <p:cNvPr id="6" name="Grafik 5" descr="Ein Bild, das Grafiken, Grafikdesign, Schrift, Design enthält.&#10;&#10;Automatisch generierte Beschreibung">
            <a:extLst>
              <a:ext uri="{FF2B5EF4-FFF2-40B4-BE49-F238E27FC236}">
                <a16:creationId xmlns:a16="http://schemas.microsoft.com/office/drawing/2014/main" id="{41119910-F322-9D4F-1D9F-8AC248130E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6240" y="440285"/>
            <a:ext cx="2057560" cy="950365"/>
          </a:xfrm>
          <a:prstGeom prst="rect">
            <a:avLst/>
          </a:prstGeom>
        </p:spPr>
      </p:pic>
      <p:graphicFrame>
        <p:nvGraphicFramePr>
          <p:cNvPr id="5" name="Tabelle 7">
            <a:extLst>
              <a:ext uri="{FF2B5EF4-FFF2-40B4-BE49-F238E27FC236}">
                <a16:creationId xmlns:a16="http://schemas.microsoft.com/office/drawing/2014/main" id="{DECCA47C-7155-8F5F-205C-4CBF9FA7F157}"/>
              </a:ext>
            </a:extLst>
          </p:cNvPr>
          <p:cNvGraphicFramePr>
            <a:graphicFrameLocks noGrp="1"/>
          </p:cNvGraphicFramePr>
          <p:nvPr>
            <p:extLst>
              <p:ext uri="{D42A27DB-BD31-4B8C-83A1-F6EECF244321}">
                <p14:modId xmlns:p14="http://schemas.microsoft.com/office/powerpoint/2010/main" val="1761055137"/>
              </p:ext>
            </p:extLst>
          </p:nvPr>
        </p:nvGraphicFramePr>
        <p:xfrm>
          <a:off x="838200" y="3130449"/>
          <a:ext cx="11010902" cy="2468880"/>
        </p:xfrm>
        <a:graphic>
          <a:graphicData uri="http://schemas.openxmlformats.org/drawingml/2006/table">
            <a:tbl>
              <a:tblPr firstRow="1" bandRow="1">
                <a:tableStyleId>{21E4AEA4-8DFA-4A89-87EB-49C32662AFE0}</a:tableStyleId>
              </a:tblPr>
              <a:tblGrid>
                <a:gridCol w="5492938">
                  <a:extLst>
                    <a:ext uri="{9D8B030D-6E8A-4147-A177-3AD203B41FA5}">
                      <a16:colId xmlns:a16="http://schemas.microsoft.com/office/drawing/2014/main" val="231671105"/>
                    </a:ext>
                  </a:extLst>
                </a:gridCol>
                <a:gridCol w="5517964">
                  <a:extLst>
                    <a:ext uri="{9D8B030D-6E8A-4147-A177-3AD203B41FA5}">
                      <a16:colId xmlns:a16="http://schemas.microsoft.com/office/drawing/2014/main" val="3945362012"/>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600" b="1" kern="1200" dirty="0">
                          <a:solidFill>
                            <a:schemeClr val="tx1"/>
                          </a:solidFill>
                          <a:effectLst/>
                          <a:latin typeface="+mn-lt"/>
                          <a:ea typeface="+mn-ea"/>
                          <a:cs typeface="+mn-cs"/>
                        </a:rPr>
                        <a:t>Wieviel Prozent der Menschen in Deutschland kennen die SDGs und wissen, worum es sich dabei handelt? </a:t>
                      </a:r>
                      <a:endParaRPr lang="de-DE" sz="3600" b="1" kern="1200" baseline="0" dirty="0">
                        <a:solidFill>
                          <a:schemeClr val="tx1"/>
                        </a:solidFill>
                        <a:effectLst/>
                        <a:latin typeface="+mn-lt"/>
                        <a:ea typeface="+mn-ea"/>
                        <a:cs typeface="+mn-cs"/>
                      </a:endParaRPr>
                    </a:p>
                  </a:txBody>
                  <a:tcPr/>
                </a:tc>
                <a:tc hMerge="1">
                  <a:txBody>
                    <a:bodyPr/>
                    <a:lstStyle/>
                    <a:p>
                      <a:endParaRPr lang="de-DE" dirty="0"/>
                    </a:p>
                  </a:txBody>
                  <a:tcPr/>
                </a:tc>
                <a:extLst>
                  <a:ext uri="{0D108BD9-81ED-4DB2-BD59-A6C34878D82A}">
                    <a16:rowId xmlns:a16="http://schemas.microsoft.com/office/drawing/2014/main" val="3186383729"/>
                  </a:ext>
                </a:extLst>
              </a:tr>
              <a:tr h="370840">
                <a:tc>
                  <a:txBody>
                    <a:bodyPr/>
                    <a:lstStyle/>
                    <a:p>
                      <a:r>
                        <a:rPr lang="de-DE" sz="3600" b="1" dirty="0"/>
                        <a:t>A: 8%</a:t>
                      </a:r>
                    </a:p>
                  </a:txBody>
                  <a:tcPr/>
                </a:tc>
                <a:tc>
                  <a:txBody>
                    <a:bodyPr/>
                    <a:lstStyle/>
                    <a:p>
                      <a:r>
                        <a:rPr lang="de-DE" sz="3600" b="1" dirty="0"/>
                        <a:t>B: 18%</a:t>
                      </a:r>
                    </a:p>
                  </a:txBody>
                  <a:tcPr/>
                </a:tc>
                <a:extLst>
                  <a:ext uri="{0D108BD9-81ED-4DB2-BD59-A6C34878D82A}">
                    <a16:rowId xmlns:a16="http://schemas.microsoft.com/office/drawing/2014/main" val="3608507572"/>
                  </a:ext>
                </a:extLst>
              </a:tr>
              <a:tr h="370840">
                <a:tc>
                  <a:txBody>
                    <a:bodyPr/>
                    <a:lstStyle/>
                    <a:p>
                      <a:r>
                        <a:rPr lang="de-DE" sz="3600" b="1" dirty="0"/>
                        <a:t>C: 28%</a:t>
                      </a:r>
                    </a:p>
                  </a:txBody>
                  <a:tcPr/>
                </a:tc>
                <a:tc>
                  <a:txBody>
                    <a:bodyPr/>
                    <a:lstStyle/>
                    <a:p>
                      <a:r>
                        <a:rPr lang="de-DE" sz="3600" b="1" dirty="0"/>
                        <a:t>D: 38% </a:t>
                      </a:r>
                    </a:p>
                  </a:txBody>
                  <a:tcPr/>
                </a:tc>
                <a:extLst>
                  <a:ext uri="{0D108BD9-81ED-4DB2-BD59-A6C34878D82A}">
                    <a16:rowId xmlns:a16="http://schemas.microsoft.com/office/drawing/2014/main" val="3855758722"/>
                  </a:ext>
                </a:extLst>
              </a:tr>
            </a:tbl>
          </a:graphicData>
        </a:graphic>
      </p:graphicFrame>
      <p:sp>
        <p:nvSpPr>
          <p:cNvPr id="2" name="Textfeld 1">
            <a:extLst>
              <a:ext uri="{FF2B5EF4-FFF2-40B4-BE49-F238E27FC236}">
                <a16:creationId xmlns:a16="http://schemas.microsoft.com/office/drawing/2014/main" id="{39945A19-EC1E-E5C5-3E70-DE134E6F5A4D}"/>
              </a:ext>
            </a:extLst>
          </p:cNvPr>
          <p:cNvSpPr txBox="1"/>
          <p:nvPr/>
        </p:nvSpPr>
        <p:spPr>
          <a:xfrm>
            <a:off x="914400" y="2207491"/>
            <a:ext cx="2493818" cy="369332"/>
          </a:xfrm>
          <a:prstGeom prst="rect">
            <a:avLst/>
          </a:prstGeom>
          <a:solidFill>
            <a:schemeClr val="accent6">
              <a:lumMod val="50000"/>
            </a:schemeClr>
          </a:solidFill>
        </p:spPr>
        <p:txBody>
          <a:bodyPr wrap="square" rtlCol="0">
            <a:spAutoFit/>
          </a:bodyPr>
          <a:lstStyle/>
          <a:p>
            <a:r>
              <a:rPr lang="de-DE" b="1" dirty="0">
                <a:solidFill>
                  <a:schemeClr val="bg1"/>
                </a:solidFill>
                <a:latin typeface="Comic Sans MS" panose="030F0702030302020204" pitchFamily="66" charset="0"/>
              </a:rPr>
              <a:t>SDG 4 Gute Bildung</a:t>
            </a:r>
          </a:p>
        </p:txBody>
      </p:sp>
    </p:spTree>
    <p:extLst>
      <p:ext uri="{BB962C8B-B14F-4D97-AF65-F5344CB8AC3E}">
        <p14:creationId xmlns:p14="http://schemas.microsoft.com/office/powerpoint/2010/main" val="151900379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2086</Words>
  <Application>Microsoft Office PowerPoint</Application>
  <PresentationFormat>Breitbild</PresentationFormat>
  <Paragraphs>273</Paragraphs>
  <Slides>36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36</vt:i4>
      </vt:variant>
    </vt:vector>
  </HeadingPairs>
  <TitlesOfParts>
    <vt:vector size="42" baseType="lpstr">
      <vt:lpstr>Arial</vt:lpstr>
      <vt:lpstr>Calibri</vt:lpstr>
      <vt:lpstr>Calibri Light</vt:lpstr>
      <vt:lpstr>Comic Sans MS</vt:lpstr>
      <vt:lpstr>Verdana</vt:lpstr>
      <vt:lpstr>Office</vt:lpstr>
      <vt:lpstr>Quiz zu den SDGs </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lpstr>Quiz zu den SDGs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Erstaunliches zur Weltentwicklung</dc:title>
  <dc:creator>Georg Krämer</dc:creator>
  <cp:lastModifiedBy>Georg Krämer</cp:lastModifiedBy>
  <cp:revision>63</cp:revision>
  <dcterms:created xsi:type="dcterms:W3CDTF">2023-08-31T08:44:05Z</dcterms:created>
  <dcterms:modified xsi:type="dcterms:W3CDTF">2023-09-09T08:36:43Z</dcterms:modified>
</cp:coreProperties>
</file>