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57" r:id="rId4"/>
    <p:sldId id="258" r:id="rId5"/>
    <p:sldId id="277" r:id="rId6"/>
    <p:sldId id="259" r:id="rId7"/>
    <p:sldId id="278" r:id="rId8"/>
    <p:sldId id="280" r:id="rId9"/>
    <p:sldId id="281" r:id="rId10"/>
    <p:sldId id="282" r:id="rId11"/>
    <p:sldId id="283" r:id="rId12"/>
    <p:sldId id="284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D62900-E720-7B49-82A1-09E5488C48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572EAE5-82C5-28C1-B8F6-10C71AFD4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3EA78B-7DC7-5E0E-F304-C53632A5A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A831-F224-48DF-BB2E-365918BF4CAE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536C65-6637-D213-056A-A6D013619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05F137-1FB0-55AA-7BDC-105C92A36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9D3C-7001-4784-B57B-5578F616D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4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583FB7-6C64-FBF4-8339-B59383BA6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FEC28A1-9AC6-46C7-8D1D-5B6C1C591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E0C43F-84BF-2441-B521-71DD8028E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A831-F224-48DF-BB2E-365918BF4CAE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DABD36-B564-90A1-0FEE-6ABFEFEE6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2740B7-7307-9085-EBB5-6C117D619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9D3C-7001-4784-B57B-5578F616D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4999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47874C2-588F-FDD5-9317-9942828622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276CBED-F8AC-693E-EE2B-02A341E4C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BA8296-D98E-82DD-38CC-1053A1775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A831-F224-48DF-BB2E-365918BF4CAE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B7D79D-F425-B262-3E76-DC24E97C7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9EED5B-7834-1EBB-D562-BCA25AFE1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9D3C-7001-4784-B57B-5578F616D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330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024591-0388-C2FA-C999-A37A4A5AF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549A90-6268-382D-918F-C28007873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FBA188-3AA7-3467-5509-33F833114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A831-F224-48DF-BB2E-365918BF4CAE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2158E0-41B5-1465-7213-FDFB0111B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3086E1-1E06-827B-E666-66FF4E8A2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9D3C-7001-4784-B57B-5578F616D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2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AA5D12-C65A-C035-CC6D-209D51ABE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E89D05B-DAEE-3BCE-55B5-19D5256BF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E3BEE0-0C8E-7993-A9B6-A61853F85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A831-F224-48DF-BB2E-365918BF4CAE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72E274-6058-3481-B058-4450702DC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F199FE-1DD7-1648-CDD5-A2F9C0728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9D3C-7001-4784-B57B-5578F616D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716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EB8664-D061-9B00-DA57-3FBDF866D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160B35-C875-3ECB-4D22-05BE7B3F02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664A3C5-8C9E-799F-63FD-C25FF56FBF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C58BDDC-2834-5008-AC12-F1F805308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A831-F224-48DF-BB2E-365918BF4CAE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67FF65E-A2C8-8AED-C2FB-AFD7B63B4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F5EB9B4-1C8C-2D7A-0D6B-0BA20A3CF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9D3C-7001-4784-B57B-5578F616D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858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18184F-E6C1-60F6-D2BD-6036CF04B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B5737B-FD56-3FEC-2BD2-2882C0690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D9297FB-EA35-676C-7785-9FB9302A6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8BB6654-64B8-1F34-E83C-32F6B32CC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B202E17-70F1-D313-70B5-27E1631A5D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2D1AFF1-48FF-5CE1-2AE0-88878B63A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A831-F224-48DF-BB2E-365918BF4CAE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639D387-319F-F661-F9C5-945B12F22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8CF3930-D649-87E8-B638-705F661E1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9D3C-7001-4784-B57B-5578F616D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542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160B61-9C6E-6EFF-C763-B8832261F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1311B00-C09A-597B-005F-C434005D2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A831-F224-48DF-BB2E-365918BF4CAE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49EE498-D2AC-A5D4-5AFF-5AC139A17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75C4F6A-7522-5B4F-A354-CA48E6808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9D3C-7001-4784-B57B-5578F616D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737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2356333-4AF5-A9CE-245C-C5EA5D3D9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A831-F224-48DF-BB2E-365918BF4CAE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76E24D1-8564-5B61-832B-E1758B1B8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9AD784D-B5DD-3E57-6925-FE0001ABC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9D3C-7001-4784-B57B-5578F616D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382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76634F-35A7-CB28-A894-0BB5D7BBA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6977AF-0DC6-7E33-00DF-8EC6EFBE1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156163-97ED-281D-5E07-DA2F9AD3CC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7E5F646-31CC-14E1-F9E8-65D61E832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A831-F224-48DF-BB2E-365918BF4CAE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908079-AB53-9C33-FE19-D2022409E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FA20C1D-85E4-E7A7-7F90-46B5B3E6C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9D3C-7001-4784-B57B-5578F616D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730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33D48A-9C91-0236-7699-0D1CB32F9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2284178-B4F6-060B-FAD4-47051C9801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F915309-D2B1-C05A-FE8F-60FFE41A5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B1F166F-EE35-7884-0BF9-BEB5EA69C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A831-F224-48DF-BB2E-365918BF4CAE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F8CE034-F47B-188E-7C2A-B4AF1E951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FC3DCC8-6743-9840-9B8E-CBDAAAC7E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9D3C-7001-4784-B57B-5578F616D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603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DEF690D-5FAB-71E6-27BE-5717258F6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DDB1FA-C3EE-4544-6CCE-9D315F3A9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017D1E-8F36-C055-2FF9-8847F43522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4A831-F224-48DF-BB2E-365918BF4CAE}" type="datetimeFigureOut">
              <a:rPr lang="de-DE" smtClean="0"/>
              <a:t>07.09.2023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182761-BE8A-6276-87F2-DD18CE1A1E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CD0C6C-7367-B7B1-1188-05C5C2FC43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09D3C-7001-4784-B57B-5578F616D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174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2355B6E-5963-5A82-7AB0-0FDA135B7DE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de-DE" b="1" dirty="0"/>
              <a:t>Erstaunliches zur Weltentwicklung </a:t>
            </a:r>
          </a:p>
        </p:txBody>
      </p:sp>
      <p:pic>
        <p:nvPicPr>
          <p:cNvPr id="6" name="Grafik 5" descr="Ein Bild, das Grafiken, Grafikdesign, Schrift, Design enthält.&#10;&#10;Automatisch generierte Beschreibung">
            <a:extLst>
              <a:ext uri="{FF2B5EF4-FFF2-40B4-BE49-F238E27FC236}">
                <a16:creationId xmlns:a16="http://schemas.microsoft.com/office/drawing/2014/main" id="{41119910-F322-9D4F-1D9F-8AC248130E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240" y="440285"/>
            <a:ext cx="2057560" cy="950365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2C6EE1C0-B9B6-829C-23B0-66A69E616E9F}"/>
              </a:ext>
            </a:extLst>
          </p:cNvPr>
          <p:cNvSpPr txBox="1"/>
          <p:nvPr/>
        </p:nvSpPr>
        <p:spPr>
          <a:xfrm>
            <a:off x="838200" y="1718131"/>
            <a:ext cx="10633364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2400" b="1" dirty="0">
                <a:solidFill>
                  <a:srgbClr val="C00000"/>
                </a:solidFill>
              </a:rPr>
              <a:t>Quiz: </a:t>
            </a:r>
            <a:r>
              <a:rPr lang="de-DE" sz="2400" b="1" dirty="0"/>
              <a:t>Erstaunliches zur Weltentwicklung.</a:t>
            </a:r>
          </a:p>
          <a:p>
            <a:pPr>
              <a:spcAft>
                <a:spcPts val="600"/>
              </a:spcAft>
            </a:pPr>
            <a:r>
              <a:rPr lang="de-DE" sz="2400" b="1" dirty="0">
                <a:solidFill>
                  <a:srgbClr val="C00000"/>
                </a:solidFill>
              </a:rPr>
              <a:t>Inhalt</a:t>
            </a:r>
            <a:r>
              <a:rPr lang="de-DE" sz="2400" b="1" dirty="0"/>
              <a:t>: 10 Fragen zu unterschiedlichen Bereichen der Weltentwicklung. Vertiefung der angesprochenen Themenfelder ist wünschenswert (siehe Quellenhinweise).</a:t>
            </a:r>
          </a:p>
          <a:p>
            <a:pPr>
              <a:spcAft>
                <a:spcPts val="600"/>
              </a:spcAft>
            </a:pPr>
            <a:r>
              <a:rPr lang="de-DE" sz="2400" b="1" dirty="0">
                <a:solidFill>
                  <a:srgbClr val="C00000"/>
                </a:solidFill>
              </a:rPr>
              <a:t>Zielgruppe</a:t>
            </a:r>
            <a:r>
              <a:rPr lang="de-DE" sz="2400" b="1" dirty="0"/>
              <a:t>: Schülerinnen und Schüler der Oberstufe, Erwachsene.</a:t>
            </a:r>
          </a:p>
          <a:p>
            <a:pPr>
              <a:spcAft>
                <a:spcPts val="600"/>
              </a:spcAft>
            </a:pPr>
            <a:r>
              <a:rPr lang="de-DE" sz="2400" b="1" dirty="0">
                <a:solidFill>
                  <a:srgbClr val="C00000"/>
                </a:solidFill>
              </a:rPr>
              <a:t>Datum der Erstellung:</a:t>
            </a:r>
            <a:r>
              <a:rPr lang="de-DE" sz="2400" b="1" dirty="0"/>
              <a:t> 9/2023. </a:t>
            </a:r>
          </a:p>
          <a:p>
            <a:pPr>
              <a:spcAft>
                <a:spcPts val="600"/>
              </a:spcAft>
            </a:pPr>
            <a:r>
              <a:rPr lang="de-DE" sz="2400" b="1" dirty="0">
                <a:solidFill>
                  <a:srgbClr val="C00000"/>
                </a:solidFill>
              </a:rPr>
              <a:t>Urheber</a:t>
            </a:r>
            <a:r>
              <a:rPr lang="de-DE" sz="2400" b="1">
                <a:solidFill>
                  <a:srgbClr val="C00000"/>
                </a:solidFill>
              </a:rPr>
              <a:t>:</a:t>
            </a:r>
            <a:r>
              <a:rPr lang="de-DE" sz="2400" b="1"/>
              <a:t> ©Welthaus </a:t>
            </a:r>
            <a:r>
              <a:rPr lang="de-DE" sz="2400" b="1" dirty="0"/>
              <a:t>Bielefeld.</a:t>
            </a:r>
          </a:p>
          <a:p>
            <a:r>
              <a:rPr lang="de-DE" sz="2400" b="1" dirty="0"/>
              <a:t>Freie Verwendung: </a:t>
            </a:r>
            <a:r>
              <a:rPr lang="de-DE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Unser Material steht unter Creative </a:t>
            </a:r>
            <a:br>
              <a:rPr lang="de-DE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Commons-Lizenzen. Vervielfältigung, Veröffentlichung und sogar</a:t>
            </a:r>
            <a:br>
              <a:rPr lang="de-DE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Bearbeitung sind bei uns ausdrücklich gestattet. Bei </a:t>
            </a:r>
            <a:r>
              <a:rPr lang="de-DE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Veröffent</a:t>
            </a:r>
            <a:r>
              <a:rPr lang="de-DE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br>
              <a:rPr lang="de-DE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lichung</a:t>
            </a:r>
            <a:r>
              <a:rPr lang="de-DE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müssen die von den Urhebern vorgegebenen Lizenzen eingehalten und der Urheberhinweis (Welthaus Bielefeld) genannt werden.</a:t>
            </a:r>
            <a:endParaRPr lang="de-DE" sz="1800" b="1" dirty="0">
              <a:solidFill>
                <a:srgbClr val="C00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Grafik 8" descr="Ein Bild, das ClipArt enthält.&#10;&#10;Automatisch generierte Beschreibung">
            <a:extLst>
              <a:ext uri="{FF2B5EF4-FFF2-40B4-BE49-F238E27FC236}">
                <a16:creationId xmlns:a16="http://schemas.microsoft.com/office/drawing/2014/main" id="{4DC9A864-DE53-D206-0A96-62ED891B6E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036" y="4308181"/>
            <a:ext cx="2679700" cy="81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033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2355B6E-5963-5A82-7AB0-0FDA135B7DE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de-DE" b="1" dirty="0"/>
              <a:t>Erstaunliches zur Weltentwicklung </a:t>
            </a:r>
          </a:p>
        </p:txBody>
      </p:sp>
      <p:pic>
        <p:nvPicPr>
          <p:cNvPr id="6" name="Grafik 5" descr="Ein Bild, das Grafiken, Grafikdesign, Schrift, Design enthält.&#10;&#10;Automatisch generierte Beschreibung">
            <a:extLst>
              <a:ext uri="{FF2B5EF4-FFF2-40B4-BE49-F238E27FC236}">
                <a16:creationId xmlns:a16="http://schemas.microsoft.com/office/drawing/2014/main" id="{41119910-F322-9D4F-1D9F-8AC248130E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240" y="440285"/>
            <a:ext cx="2057560" cy="950365"/>
          </a:xfrm>
          <a:prstGeom prst="rect">
            <a:avLst/>
          </a:prstGeom>
        </p:spPr>
      </p:pic>
      <p:graphicFrame>
        <p:nvGraphicFramePr>
          <p:cNvPr id="5" name="Tabelle 7">
            <a:extLst>
              <a:ext uri="{FF2B5EF4-FFF2-40B4-BE49-F238E27FC236}">
                <a16:creationId xmlns:a16="http://schemas.microsoft.com/office/drawing/2014/main" id="{DECCA47C-7155-8F5F-205C-4CBF9FA7F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008726"/>
              </p:ext>
            </p:extLst>
          </p:nvPr>
        </p:nvGraphicFramePr>
        <p:xfrm>
          <a:off x="839353" y="2564837"/>
          <a:ext cx="11010902" cy="2839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92938">
                  <a:extLst>
                    <a:ext uri="{9D8B030D-6E8A-4147-A177-3AD203B41FA5}">
                      <a16:colId xmlns:a16="http://schemas.microsoft.com/office/drawing/2014/main" val="231671105"/>
                    </a:ext>
                  </a:extLst>
                </a:gridCol>
                <a:gridCol w="5517964">
                  <a:extLst>
                    <a:ext uri="{9D8B030D-6E8A-4147-A177-3AD203B41FA5}">
                      <a16:colId xmlns:a16="http://schemas.microsoft.com/office/drawing/2014/main" val="394536201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Heute (2023) leben rund 8 Milliarden Menschen auf der Erde. 2050 werden es…</a:t>
                      </a:r>
                      <a:r>
                        <a:rPr lang="de-D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383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A: 7,8 Milliarden sein.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B: 8,8 Mrd. sein.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507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>
                          <a:highlight>
                            <a:srgbClr val="FFFF00"/>
                          </a:highlight>
                        </a:rPr>
                        <a:t>C: 9,8 Milliarden sein.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D: 10,8 Milliarden sein.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75872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Quelle: Population Reference Bureau, Datasheet 2022.</a:t>
                      </a:r>
                      <a:endParaRPr lang="de-DE" sz="18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566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313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2355B6E-5963-5A82-7AB0-0FDA135B7DE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de-DE" b="1" dirty="0"/>
              <a:t>Erstaunliches zur Weltentwicklung </a:t>
            </a:r>
          </a:p>
        </p:txBody>
      </p:sp>
      <p:pic>
        <p:nvPicPr>
          <p:cNvPr id="6" name="Grafik 5" descr="Ein Bild, das Grafiken, Grafikdesign, Schrift, Design enthält.&#10;&#10;Automatisch generierte Beschreibung">
            <a:extLst>
              <a:ext uri="{FF2B5EF4-FFF2-40B4-BE49-F238E27FC236}">
                <a16:creationId xmlns:a16="http://schemas.microsoft.com/office/drawing/2014/main" id="{41119910-F322-9D4F-1D9F-8AC248130E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240" y="440285"/>
            <a:ext cx="2057560" cy="950365"/>
          </a:xfrm>
          <a:prstGeom prst="rect">
            <a:avLst/>
          </a:prstGeom>
        </p:spPr>
      </p:pic>
      <p:graphicFrame>
        <p:nvGraphicFramePr>
          <p:cNvPr id="5" name="Tabelle 7">
            <a:extLst>
              <a:ext uri="{FF2B5EF4-FFF2-40B4-BE49-F238E27FC236}">
                <a16:creationId xmlns:a16="http://schemas.microsoft.com/office/drawing/2014/main" id="{DECCA47C-7155-8F5F-205C-4CBF9FA7F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929272"/>
              </p:ext>
            </p:extLst>
          </p:nvPr>
        </p:nvGraphicFramePr>
        <p:xfrm>
          <a:off x="839353" y="2564837"/>
          <a:ext cx="11010902" cy="1920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92938">
                  <a:extLst>
                    <a:ext uri="{9D8B030D-6E8A-4147-A177-3AD203B41FA5}">
                      <a16:colId xmlns:a16="http://schemas.microsoft.com/office/drawing/2014/main" val="231671105"/>
                    </a:ext>
                  </a:extLst>
                </a:gridCol>
                <a:gridCol w="5517964">
                  <a:extLst>
                    <a:ext uri="{9D8B030D-6E8A-4147-A177-3AD203B41FA5}">
                      <a16:colId xmlns:a16="http://schemas.microsoft.com/office/drawing/2014/main" val="394536201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Zugang zum Internet haben heute (2022)…</a:t>
                      </a:r>
                      <a:endParaRPr lang="de-DE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383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A: 13% der Menschheit.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B: 33% der Menschheit.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507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C: 66% der Menschheit.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D: 99% der Menschheit.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758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610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2355B6E-5963-5A82-7AB0-0FDA135B7DE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de-DE" b="1" dirty="0"/>
              <a:t>Erstaunliches zur Weltentwicklung </a:t>
            </a:r>
          </a:p>
        </p:txBody>
      </p:sp>
      <p:pic>
        <p:nvPicPr>
          <p:cNvPr id="6" name="Grafik 5" descr="Ein Bild, das Grafiken, Grafikdesign, Schrift, Design enthält.&#10;&#10;Automatisch generierte Beschreibung">
            <a:extLst>
              <a:ext uri="{FF2B5EF4-FFF2-40B4-BE49-F238E27FC236}">
                <a16:creationId xmlns:a16="http://schemas.microsoft.com/office/drawing/2014/main" id="{41119910-F322-9D4F-1D9F-8AC248130E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240" y="440285"/>
            <a:ext cx="2057560" cy="950365"/>
          </a:xfrm>
          <a:prstGeom prst="rect">
            <a:avLst/>
          </a:prstGeom>
        </p:spPr>
      </p:pic>
      <p:graphicFrame>
        <p:nvGraphicFramePr>
          <p:cNvPr id="5" name="Tabelle 7">
            <a:extLst>
              <a:ext uri="{FF2B5EF4-FFF2-40B4-BE49-F238E27FC236}">
                <a16:creationId xmlns:a16="http://schemas.microsoft.com/office/drawing/2014/main" id="{DECCA47C-7155-8F5F-205C-4CBF9FA7F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738520"/>
              </p:ext>
            </p:extLst>
          </p:nvPr>
        </p:nvGraphicFramePr>
        <p:xfrm>
          <a:off x="839353" y="2564837"/>
          <a:ext cx="11010902" cy="2291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92938">
                  <a:extLst>
                    <a:ext uri="{9D8B030D-6E8A-4147-A177-3AD203B41FA5}">
                      <a16:colId xmlns:a16="http://schemas.microsoft.com/office/drawing/2014/main" val="231671105"/>
                    </a:ext>
                  </a:extLst>
                </a:gridCol>
                <a:gridCol w="5517964">
                  <a:extLst>
                    <a:ext uri="{9D8B030D-6E8A-4147-A177-3AD203B41FA5}">
                      <a16:colId xmlns:a16="http://schemas.microsoft.com/office/drawing/2014/main" val="394536201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Zugang zum Internet haben heute (2022)…</a:t>
                      </a:r>
                      <a:endParaRPr lang="de-DE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383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A: 13% der Menschheit.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B: 33% der Menschheit.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507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C: </a:t>
                      </a:r>
                      <a:r>
                        <a:rPr lang="de-DE" sz="3600" b="1" dirty="0">
                          <a:highlight>
                            <a:srgbClr val="FFFF00"/>
                          </a:highlight>
                        </a:rPr>
                        <a:t>66% der Menschheit</a:t>
                      </a:r>
                      <a:r>
                        <a:rPr lang="de-DE" sz="3600" b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D: 99% der Menschheit.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75872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800" b="0" dirty="0"/>
                        <a:t>Quelle: ITU-</a:t>
                      </a:r>
                      <a:r>
                        <a:rPr lang="de-DE" sz="1800" b="0" dirty="0" err="1"/>
                        <a:t>Statistics</a:t>
                      </a:r>
                      <a:r>
                        <a:rPr lang="de-DE" sz="1800" b="0" dirty="0"/>
                        <a:t> (2023).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067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859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2355B6E-5963-5A82-7AB0-0FDA135B7DE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de-DE" b="1" dirty="0"/>
              <a:t>Erstaunliches zur Weltentwicklung </a:t>
            </a:r>
          </a:p>
        </p:txBody>
      </p:sp>
      <p:pic>
        <p:nvPicPr>
          <p:cNvPr id="6" name="Grafik 5" descr="Ein Bild, das Grafiken, Grafikdesign, Schrift, Design enthält.&#10;&#10;Automatisch generierte Beschreibung">
            <a:extLst>
              <a:ext uri="{FF2B5EF4-FFF2-40B4-BE49-F238E27FC236}">
                <a16:creationId xmlns:a16="http://schemas.microsoft.com/office/drawing/2014/main" id="{41119910-F322-9D4F-1D9F-8AC248130E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240" y="440285"/>
            <a:ext cx="2057560" cy="950365"/>
          </a:xfrm>
          <a:prstGeom prst="rect">
            <a:avLst/>
          </a:prstGeom>
        </p:spPr>
      </p:pic>
      <p:graphicFrame>
        <p:nvGraphicFramePr>
          <p:cNvPr id="5" name="Tabelle 7">
            <a:extLst>
              <a:ext uri="{FF2B5EF4-FFF2-40B4-BE49-F238E27FC236}">
                <a16:creationId xmlns:a16="http://schemas.microsoft.com/office/drawing/2014/main" id="{DECCA47C-7155-8F5F-205C-4CBF9FA7F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728920"/>
              </p:ext>
            </p:extLst>
          </p:nvPr>
        </p:nvGraphicFramePr>
        <p:xfrm>
          <a:off x="839353" y="2564837"/>
          <a:ext cx="11010902" cy="3017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92938">
                  <a:extLst>
                    <a:ext uri="{9D8B030D-6E8A-4147-A177-3AD203B41FA5}">
                      <a16:colId xmlns:a16="http://schemas.microsoft.com/office/drawing/2014/main" val="231671105"/>
                    </a:ext>
                  </a:extLst>
                </a:gridCol>
                <a:gridCol w="5517964">
                  <a:extLst>
                    <a:ext uri="{9D8B030D-6E8A-4147-A177-3AD203B41FA5}">
                      <a16:colId xmlns:a16="http://schemas.microsoft.com/office/drawing/2014/main" val="394536201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 fehlt einem Fünftel der Menschheit?</a:t>
                      </a:r>
                      <a:endParaRPr lang="de-DE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383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A: Zugang zur Grundschulbildung.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B: Zugang zu elektrischem Strom.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507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C: Zugang zu sauberem Wasser.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D: Zugang zu Toiletten (Basis- Sanitärversorgung).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758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238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2355B6E-5963-5A82-7AB0-0FDA135B7DE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de-DE" b="1" dirty="0"/>
              <a:t>Erstaunliches zur Weltentwicklung </a:t>
            </a:r>
          </a:p>
        </p:txBody>
      </p:sp>
      <p:pic>
        <p:nvPicPr>
          <p:cNvPr id="6" name="Grafik 5" descr="Ein Bild, das Grafiken, Grafikdesign, Schrift, Design enthält.&#10;&#10;Automatisch generierte Beschreibung">
            <a:extLst>
              <a:ext uri="{FF2B5EF4-FFF2-40B4-BE49-F238E27FC236}">
                <a16:creationId xmlns:a16="http://schemas.microsoft.com/office/drawing/2014/main" id="{41119910-F322-9D4F-1D9F-8AC248130E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240" y="440285"/>
            <a:ext cx="2057560" cy="950365"/>
          </a:xfrm>
          <a:prstGeom prst="rect">
            <a:avLst/>
          </a:prstGeom>
        </p:spPr>
      </p:pic>
      <p:graphicFrame>
        <p:nvGraphicFramePr>
          <p:cNvPr id="5" name="Tabelle 7">
            <a:extLst>
              <a:ext uri="{FF2B5EF4-FFF2-40B4-BE49-F238E27FC236}">
                <a16:creationId xmlns:a16="http://schemas.microsoft.com/office/drawing/2014/main" id="{DECCA47C-7155-8F5F-205C-4CBF9FA7F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736356"/>
              </p:ext>
            </p:extLst>
          </p:nvPr>
        </p:nvGraphicFramePr>
        <p:xfrm>
          <a:off x="839353" y="2564837"/>
          <a:ext cx="11010902" cy="3657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92938">
                  <a:extLst>
                    <a:ext uri="{9D8B030D-6E8A-4147-A177-3AD203B41FA5}">
                      <a16:colId xmlns:a16="http://schemas.microsoft.com/office/drawing/2014/main" val="231671105"/>
                    </a:ext>
                  </a:extLst>
                </a:gridCol>
                <a:gridCol w="5517964">
                  <a:extLst>
                    <a:ext uri="{9D8B030D-6E8A-4147-A177-3AD203B41FA5}">
                      <a16:colId xmlns:a16="http://schemas.microsoft.com/office/drawing/2014/main" val="394536201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 fehlt einem Fünftel der Menschheit?</a:t>
                      </a:r>
                      <a:endParaRPr lang="de-DE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383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A: Zugang zur Grundschulbildung.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B: Zugang zu elektrischem Strom.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507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C: Zugang zu sauberem Wasser.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>
                          <a:highlight>
                            <a:srgbClr val="FFFF00"/>
                          </a:highlight>
                        </a:rPr>
                        <a:t>D: Zugang zu Toiletten (Basis-Sanitärversorgung).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75872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800" b="0" dirty="0"/>
                        <a:t>Quelle: JMP-</a:t>
                      </a:r>
                      <a:r>
                        <a:rPr lang="de-DE" sz="1800" b="0" dirty="0" err="1"/>
                        <a:t>Wash</a:t>
                      </a:r>
                      <a:r>
                        <a:rPr lang="de-DE" sz="1800" b="0" dirty="0"/>
                        <a:t> 2023. 78% der Menschen fehlt eine sanitäre Basisversorgung.</a:t>
                      </a:r>
                    </a:p>
                    <a:p>
                      <a:r>
                        <a:rPr lang="de-DE" sz="1800" b="0" dirty="0"/>
                        <a:t>Bei der Grundschulbildung, beim Wasser und beim Strom liegen die Anteile bei rund 90%.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120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641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2355B6E-5963-5A82-7AB0-0FDA135B7DE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de-DE" b="1" dirty="0"/>
              <a:t>Erstaunliches zur Weltentwicklung </a:t>
            </a:r>
          </a:p>
        </p:txBody>
      </p:sp>
      <p:pic>
        <p:nvPicPr>
          <p:cNvPr id="6" name="Grafik 5" descr="Ein Bild, das Grafiken, Grafikdesign, Schrift, Design enthält.&#10;&#10;Automatisch generierte Beschreibung">
            <a:extLst>
              <a:ext uri="{FF2B5EF4-FFF2-40B4-BE49-F238E27FC236}">
                <a16:creationId xmlns:a16="http://schemas.microsoft.com/office/drawing/2014/main" id="{41119910-F322-9D4F-1D9F-8AC248130E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240" y="440285"/>
            <a:ext cx="2057560" cy="950365"/>
          </a:xfrm>
          <a:prstGeom prst="rect">
            <a:avLst/>
          </a:prstGeom>
        </p:spPr>
      </p:pic>
      <p:graphicFrame>
        <p:nvGraphicFramePr>
          <p:cNvPr id="5" name="Tabelle 7">
            <a:extLst>
              <a:ext uri="{FF2B5EF4-FFF2-40B4-BE49-F238E27FC236}">
                <a16:creationId xmlns:a16="http://schemas.microsoft.com/office/drawing/2014/main" id="{DECCA47C-7155-8F5F-205C-4CBF9FA7F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871208"/>
              </p:ext>
            </p:extLst>
          </p:nvPr>
        </p:nvGraphicFramePr>
        <p:xfrm>
          <a:off x="839353" y="2564837"/>
          <a:ext cx="11010902" cy="3017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92938">
                  <a:extLst>
                    <a:ext uri="{9D8B030D-6E8A-4147-A177-3AD203B41FA5}">
                      <a16:colId xmlns:a16="http://schemas.microsoft.com/office/drawing/2014/main" val="231671105"/>
                    </a:ext>
                  </a:extLst>
                </a:gridCol>
                <a:gridCol w="5517964">
                  <a:extLst>
                    <a:ext uri="{9D8B030D-6E8A-4147-A177-3AD203B41FA5}">
                      <a16:colId xmlns:a16="http://schemas.microsoft.com/office/drawing/2014/main" val="394536201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Auf der Welt gibt es ungefähr 1,2 Mrd. PKWs</a:t>
                      </a:r>
                      <a:r>
                        <a:rPr lang="de-DE" sz="36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Hätten weltweit die Menschen so viele Autos wie die Leute in Deutschland,  so gäbe es weltweit statt 1,2 Milliarden…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383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A: 1,6 Mrd. PKWs.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B: 2,6 Mrd. PKWs.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507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C: 3,6 Mrd.</a:t>
                      </a:r>
                      <a:r>
                        <a:rPr lang="de-DE" sz="3600" b="1" baseline="0" dirty="0"/>
                        <a:t> PKWs.</a:t>
                      </a:r>
                      <a:endParaRPr lang="de-DE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D: 4,6 Mrd. PKWs.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758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108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2355B6E-5963-5A82-7AB0-0FDA135B7DE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de-DE" b="1" dirty="0"/>
              <a:t>Erstaunliches zur Weltentwicklung </a:t>
            </a:r>
          </a:p>
        </p:txBody>
      </p:sp>
      <p:pic>
        <p:nvPicPr>
          <p:cNvPr id="6" name="Grafik 5" descr="Ein Bild, das Grafiken, Grafikdesign, Schrift, Design enthält.&#10;&#10;Automatisch generierte Beschreibung">
            <a:extLst>
              <a:ext uri="{FF2B5EF4-FFF2-40B4-BE49-F238E27FC236}">
                <a16:creationId xmlns:a16="http://schemas.microsoft.com/office/drawing/2014/main" id="{41119910-F322-9D4F-1D9F-8AC248130E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240" y="440285"/>
            <a:ext cx="2057560" cy="950365"/>
          </a:xfrm>
          <a:prstGeom prst="rect">
            <a:avLst/>
          </a:prstGeom>
        </p:spPr>
      </p:pic>
      <p:graphicFrame>
        <p:nvGraphicFramePr>
          <p:cNvPr id="5" name="Tabelle 7">
            <a:extLst>
              <a:ext uri="{FF2B5EF4-FFF2-40B4-BE49-F238E27FC236}">
                <a16:creationId xmlns:a16="http://schemas.microsoft.com/office/drawing/2014/main" id="{DECCA47C-7155-8F5F-205C-4CBF9FA7F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837412"/>
              </p:ext>
            </p:extLst>
          </p:nvPr>
        </p:nvGraphicFramePr>
        <p:xfrm>
          <a:off x="839353" y="2564837"/>
          <a:ext cx="11010902" cy="3388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92938">
                  <a:extLst>
                    <a:ext uri="{9D8B030D-6E8A-4147-A177-3AD203B41FA5}">
                      <a16:colId xmlns:a16="http://schemas.microsoft.com/office/drawing/2014/main" val="231671105"/>
                    </a:ext>
                  </a:extLst>
                </a:gridCol>
                <a:gridCol w="5517964">
                  <a:extLst>
                    <a:ext uri="{9D8B030D-6E8A-4147-A177-3AD203B41FA5}">
                      <a16:colId xmlns:a16="http://schemas.microsoft.com/office/drawing/2014/main" val="394536201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Auf der Welt gibt es ungefähr 1,2 Mrd. PKWs</a:t>
                      </a:r>
                      <a:r>
                        <a:rPr lang="de-DE" sz="36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Hätten weltweit die Menschen so viele Autos wie die Leute in Deutschland,  so gäbe es weltweit statt 1,2 Milliarden…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383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A: 1,6 Mrd. PKWs.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B: 2,6 Mrd. PKWs.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507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C: 3,6 Mrd.</a:t>
                      </a:r>
                      <a:r>
                        <a:rPr lang="de-DE" sz="3600" b="1" baseline="0" dirty="0"/>
                        <a:t> PKWs.</a:t>
                      </a:r>
                      <a:endParaRPr lang="de-DE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D: 4,6 Mrd. PKWs.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75872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800" b="0" dirty="0"/>
                        <a:t>Quellen: Umweltbundesamt und </a:t>
                      </a:r>
                      <a:r>
                        <a:rPr lang="de-DE" sz="1800" b="0" dirty="0" err="1"/>
                        <a:t>Kraftzeugbundesamt</a:t>
                      </a:r>
                      <a:r>
                        <a:rPr lang="de-DE" sz="1800" b="0" dirty="0"/>
                        <a:t>. Zahlen für 2022.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427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2355B6E-5963-5A82-7AB0-0FDA135B7DE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de-DE" b="1" dirty="0"/>
              <a:t>Erstaunliches zur Weltentwicklung </a:t>
            </a:r>
          </a:p>
        </p:txBody>
      </p:sp>
      <p:pic>
        <p:nvPicPr>
          <p:cNvPr id="6" name="Grafik 5" descr="Ein Bild, das Grafiken, Grafikdesign, Schrift, Design enthält.&#10;&#10;Automatisch generierte Beschreibung">
            <a:extLst>
              <a:ext uri="{FF2B5EF4-FFF2-40B4-BE49-F238E27FC236}">
                <a16:creationId xmlns:a16="http://schemas.microsoft.com/office/drawing/2014/main" id="{41119910-F322-9D4F-1D9F-8AC248130E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240" y="440285"/>
            <a:ext cx="2057560" cy="950365"/>
          </a:xfrm>
          <a:prstGeom prst="rect">
            <a:avLst/>
          </a:prstGeom>
        </p:spPr>
      </p:pic>
      <p:graphicFrame>
        <p:nvGraphicFramePr>
          <p:cNvPr id="5" name="Tabelle 7">
            <a:extLst>
              <a:ext uri="{FF2B5EF4-FFF2-40B4-BE49-F238E27FC236}">
                <a16:creationId xmlns:a16="http://schemas.microsoft.com/office/drawing/2014/main" id="{DECCA47C-7155-8F5F-205C-4CBF9FA7F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102143"/>
              </p:ext>
            </p:extLst>
          </p:nvPr>
        </p:nvGraphicFramePr>
        <p:xfrm>
          <a:off x="839353" y="2564837"/>
          <a:ext cx="11010902" cy="3017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92938">
                  <a:extLst>
                    <a:ext uri="{9D8B030D-6E8A-4147-A177-3AD203B41FA5}">
                      <a16:colId xmlns:a16="http://schemas.microsoft.com/office/drawing/2014/main" val="231671105"/>
                    </a:ext>
                  </a:extLst>
                </a:gridCol>
                <a:gridCol w="5517964">
                  <a:extLst>
                    <a:ext uri="{9D8B030D-6E8A-4147-A177-3AD203B41FA5}">
                      <a16:colId xmlns:a16="http://schemas.microsoft.com/office/drawing/2014/main" val="394536201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Nimmt</a:t>
                      </a:r>
                      <a:r>
                        <a:rPr lang="de-DE" sz="36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man die Wirtschaftsleistung (Pro-Kopf-Einkommen) pro </a:t>
                      </a:r>
                      <a:r>
                        <a:rPr lang="de-DE" sz="360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EinwohnerIn</a:t>
                      </a:r>
                      <a:r>
                        <a:rPr lang="de-DE" sz="36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zum Maßstab, so ist das ärmste Land der Welt…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383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A: Burundi.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B: Haiti.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507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C: Laos</a:t>
                      </a:r>
                      <a:r>
                        <a:rPr lang="de-DE" sz="3600" b="1" baseline="0" dirty="0"/>
                        <a:t>.</a:t>
                      </a:r>
                      <a:endParaRPr lang="de-DE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D: Niger.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758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366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2355B6E-5963-5A82-7AB0-0FDA135B7DE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de-DE" b="1" dirty="0"/>
              <a:t>Erstaunliches zur Weltentwicklung </a:t>
            </a:r>
          </a:p>
        </p:txBody>
      </p:sp>
      <p:pic>
        <p:nvPicPr>
          <p:cNvPr id="6" name="Grafik 5" descr="Ein Bild, das Grafiken, Grafikdesign, Schrift, Design enthält.&#10;&#10;Automatisch generierte Beschreibung">
            <a:extLst>
              <a:ext uri="{FF2B5EF4-FFF2-40B4-BE49-F238E27FC236}">
                <a16:creationId xmlns:a16="http://schemas.microsoft.com/office/drawing/2014/main" id="{41119910-F322-9D4F-1D9F-8AC248130E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240" y="440285"/>
            <a:ext cx="2057560" cy="950365"/>
          </a:xfrm>
          <a:prstGeom prst="rect">
            <a:avLst/>
          </a:prstGeom>
        </p:spPr>
      </p:pic>
      <p:graphicFrame>
        <p:nvGraphicFramePr>
          <p:cNvPr id="5" name="Tabelle 7">
            <a:extLst>
              <a:ext uri="{FF2B5EF4-FFF2-40B4-BE49-F238E27FC236}">
                <a16:creationId xmlns:a16="http://schemas.microsoft.com/office/drawing/2014/main" id="{DECCA47C-7155-8F5F-205C-4CBF9FA7F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395711"/>
              </p:ext>
            </p:extLst>
          </p:nvPr>
        </p:nvGraphicFramePr>
        <p:xfrm>
          <a:off x="839353" y="2564837"/>
          <a:ext cx="11010902" cy="3657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92938">
                  <a:extLst>
                    <a:ext uri="{9D8B030D-6E8A-4147-A177-3AD203B41FA5}">
                      <a16:colId xmlns:a16="http://schemas.microsoft.com/office/drawing/2014/main" val="231671105"/>
                    </a:ext>
                  </a:extLst>
                </a:gridCol>
                <a:gridCol w="5517964">
                  <a:extLst>
                    <a:ext uri="{9D8B030D-6E8A-4147-A177-3AD203B41FA5}">
                      <a16:colId xmlns:a16="http://schemas.microsoft.com/office/drawing/2014/main" val="394536201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Nimmt</a:t>
                      </a:r>
                      <a:r>
                        <a:rPr lang="de-DE" sz="36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man die Wirtschaftsleistung (Pro-Kopf-Einkommen) pro </a:t>
                      </a:r>
                      <a:r>
                        <a:rPr lang="de-DE" sz="3600" b="1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EinwohnerIn</a:t>
                      </a:r>
                      <a:r>
                        <a:rPr lang="de-DE" sz="36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zum Maßstab, so ist das ärmste Land der Welt…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383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A: Burundi.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B: Haiti.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507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C: Laos</a:t>
                      </a:r>
                      <a:r>
                        <a:rPr lang="de-DE" sz="3600" b="1" baseline="0" dirty="0"/>
                        <a:t>.</a:t>
                      </a:r>
                      <a:endParaRPr lang="de-DE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D: Niger.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75872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800" b="0" dirty="0"/>
                        <a:t>Burundi hat ein Pro-Kopf-Einkommen von 799 €. Deutschland liegt bei 62.094 €, das ist das 78fache des</a:t>
                      </a:r>
                      <a:r>
                        <a:rPr lang="de-DE" sz="1800" b="0" baseline="0" dirty="0"/>
                        <a:t> PKE von Burundi. Alle Zahlen für 2022, kaufkraftberechnet von der Weltbank.</a:t>
                      </a:r>
                      <a:endParaRPr lang="de-DE" sz="18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3164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2355B6E-5963-5A82-7AB0-0FDA135B7DE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de-DE" b="1" dirty="0"/>
              <a:t>Erstaunliches zur Weltentwicklung </a:t>
            </a:r>
          </a:p>
        </p:txBody>
      </p:sp>
      <p:pic>
        <p:nvPicPr>
          <p:cNvPr id="6" name="Grafik 5" descr="Ein Bild, das Grafiken, Grafikdesign, Schrift, Design enthält.&#10;&#10;Automatisch generierte Beschreibung">
            <a:extLst>
              <a:ext uri="{FF2B5EF4-FFF2-40B4-BE49-F238E27FC236}">
                <a16:creationId xmlns:a16="http://schemas.microsoft.com/office/drawing/2014/main" id="{41119910-F322-9D4F-1D9F-8AC248130E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240" y="440285"/>
            <a:ext cx="2057560" cy="950365"/>
          </a:xfrm>
          <a:prstGeom prst="rect">
            <a:avLst/>
          </a:prstGeom>
        </p:spPr>
      </p:pic>
      <p:graphicFrame>
        <p:nvGraphicFramePr>
          <p:cNvPr id="5" name="Tabelle 7">
            <a:extLst>
              <a:ext uri="{FF2B5EF4-FFF2-40B4-BE49-F238E27FC236}">
                <a16:creationId xmlns:a16="http://schemas.microsoft.com/office/drawing/2014/main" id="{DECCA47C-7155-8F5F-205C-4CBF9FA7F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286567"/>
              </p:ext>
            </p:extLst>
          </p:nvPr>
        </p:nvGraphicFramePr>
        <p:xfrm>
          <a:off x="839353" y="2564837"/>
          <a:ext cx="11010902" cy="2468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92938">
                  <a:extLst>
                    <a:ext uri="{9D8B030D-6E8A-4147-A177-3AD203B41FA5}">
                      <a16:colId xmlns:a16="http://schemas.microsoft.com/office/drawing/2014/main" val="231671105"/>
                    </a:ext>
                  </a:extLst>
                </a:gridCol>
                <a:gridCol w="5517964">
                  <a:extLst>
                    <a:ext uri="{9D8B030D-6E8A-4147-A177-3AD203B41FA5}">
                      <a16:colId xmlns:a16="http://schemas.microsoft.com/office/drawing/2014/main" val="394536201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</a:t>
                      </a:r>
                      <a:r>
                        <a:rPr lang="de-DE" sz="36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wurden im Jahr 2022 weltweit für militärische Rüstung 4 Millionen Euro ausgegeben…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383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A: pro Tag.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B: pro Stunde.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507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C: pro Minute.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D: pro Sekunde.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758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845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2355B6E-5963-5A82-7AB0-0FDA135B7DE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de-DE" b="1" dirty="0"/>
              <a:t>Erstaunliches zur Weltentwicklung </a:t>
            </a:r>
          </a:p>
        </p:txBody>
      </p:sp>
      <p:pic>
        <p:nvPicPr>
          <p:cNvPr id="6" name="Grafik 5" descr="Ein Bild, das Grafiken, Grafikdesign, Schrift, Design enthält.&#10;&#10;Automatisch generierte Beschreibung">
            <a:extLst>
              <a:ext uri="{FF2B5EF4-FFF2-40B4-BE49-F238E27FC236}">
                <a16:creationId xmlns:a16="http://schemas.microsoft.com/office/drawing/2014/main" id="{41119910-F322-9D4F-1D9F-8AC248130E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240" y="440285"/>
            <a:ext cx="2057560" cy="950365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2C6EE1C0-B9B6-829C-23B0-66A69E616E9F}"/>
              </a:ext>
            </a:extLst>
          </p:cNvPr>
          <p:cNvSpPr txBox="1"/>
          <p:nvPr/>
        </p:nvSpPr>
        <p:spPr>
          <a:xfrm>
            <a:off x="838200" y="1718131"/>
            <a:ext cx="1063336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Technische Hinweise: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rgbClr val="C00000"/>
                </a:solidFill>
              </a:rPr>
              <a:t>Erforderlich:</a:t>
            </a:r>
            <a:r>
              <a:rPr lang="de-DE" sz="2400" b="1" dirty="0"/>
              <a:t> </a:t>
            </a:r>
            <a:r>
              <a:rPr lang="de-DE" sz="2400" b="1" dirty="0" err="1"/>
              <a:t>Beamer</a:t>
            </a:r>
            <a:r>
              <a:rPr lang="de-DE" sz="2400" b="1" dirty="0"/>
              <a:t>, Laptop und Leinwand.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rgbClr val="C00000"/>
                </a:solidFill>
              </a:rPr>
              <a:t>Wettbewerb:</a:t>
            </a:r>
            <a:r>
              <a:rPr lang="de-DE" sz="2400" b="1" dirty="0"/>
              <a:t> Quiz gewinnt durch den Wettbewerb. Daher:</a:t>
            </a:r>
            <a:br>
              <a:rPr lang="de-DE" sz="2400" b="1" dirty="0"/>
            </a:br>
            <a:r>
              <a:rPr lang="de-DE" sz="2400" b="1" dirty="0"/>
              <a:t>Geben Sie nur 30 Sekunden für die Beantwortung der Fragen.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rgbClr val="C00000"/>
                </a:solidFill>
              </a:rPr>
              <a:t>Erfassung der Punkte:  </a:t>
            </a:r>
            <a:r>
              <a:rPr lang="de-DE" sz="2400" b="1" dirty="0"/>
              <a:t>Nach 30 Sekunden Zahl und Namen der richtigen Antworten (A, B, C oder D) notieren, eventuell bei geringer Gesamtzahl auch Strich-Erfassung der einzelnen Teilnehmenden. </a:t>
            </a:r>
            <a:r>
              <a:rPr lang="de-DE" sz="2400" b="1" dirty="0">
                <a:solidFill>
                  <a:srgbClr val="C00000"/>
                </a:solidFill>
              </a:rPr>
              <a:t>Alternativ: </a:t>
            </a:r>
            <a:r>
              <a:rPr lang="de-DE" sz="2400" b="1" dirty="0"/>
              <a:t>Die Teilnehmenden notieren die Anzahl der richtigen Antworten selbst.</a:t>
            </a:r>
            <a:endParaRPr lang="de-DE" sz="2400" b="1" dirty="0">
              <a:solidFill>
                <a:srgbClr val="C0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rgbClr val="C00000"/>
                </a:solidFill>
              </a:rPr>
              <a:t>Wichtig</a:t>
            </a:r>
            <a:r>
              <a:rPr lang="de-DE" sz="2400" b="1" dirty="0"/>
              <a:t>: Jeder Frage-Folie folgt eine Antwortfolie.</a:t>
            </a:r>
            <a:br>
              <a:rPr lang="de-DE" sz="2400" b="1" dirty="0"/>
            </a:br>
            <a:r>
              <a:rPr lang="de-DE" sz="2400" b="1" dirty="0"/>
              <a:t>Deshalb: Referentenansicht ausschalten oder den rechten Rand </a:t>
            </a:r>
            <a:r>
              <a:rPr lang="de-DE" sz="2400" b="1" dirty="0" err="1"/>
              <a:t>dess</a:t>
            </a:r>
            <a:r>
              <a:rPr lang="de-DE" sz="2400" b="1" dirty="0"/>
              <a:t> Hauptfensters nach rechts verschieben, damit die nächste Folie und damit die Antwort </a:t>
            </a:r>
            <a:r>
              <a:rPr lang="de-DE" sz="2400" b="1" dirty="0">
                <a:solidFill>
                  <a:srgbClr val="C00000"/>
                </a:solidFill>
              </a:rPr>
              <a:t>nicht</a:t>
            </a:r>
            <a:r>
              <a:rPr lang="de-DE" sz="2400" b="1" dirty="0"/>
              <a:t> in der Vorausschau sichtbar ist.</a:t>
            </a:r>
            <a:br>
              <a:rPr lang="de-DE" sz="2400" b="1" dirty="0"/>
            </a:br>
            <a:endParaRPr lang="de-DE" sz="2400" b="1" dirty="0"/>
          </a:p>
          <a:p>
            <a:r>
              <a:rPr lang="de-DE" sz="2000" b="1" dirty="0"/>
              <a:t>P.S.   Die Folien wurden - um das Datenvolumen klein zu halten - ohne Fotos gestaltet.</a:t>
            </a:r>
          </a:p>
        </p:txBody>
      </p:sp>
    </p:spTree>
    <p:extLst>
      <p:ext uri="{BB962C8B-B14F-4D97-AF65-F5344CB8AC3E}">
        <p14:creationId xmlns:p14="http://schemas.microsoft.com/office/powerpoint/2010/main" val="22782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2355B6E-5963-5A82-7AB0-0FDA135B7DE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de-DE" b="1" dirty="0"/>
              <a:t>Erstaunliches zur Weltentwicklung </a:t>
            </a:r>
          </a:p>
        </p:txBody>
      </p:sp>
      <p:pic>
        <p:nvPicPr>
          <p:cNvPr id="6" name="Grafik 5" descr="Ein Bild, das Grafiken, Grafikdesign, Schrift, Design enthält.&#10;&#10;Automatisch generierte Beschreibung">
            <a:extLst>
              <a:ext uri="{FF2B5EF4-FFF2-40B4-BE49-F238E27FC236}">
                <a16:creationId xmlns:a16="http://schemas.microsoft.com/office/drawing/2014/main" id="{41119910-F322-9D4F-1D9F-8AC248130E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240" y="440285"/>
            <a:ext cx="2057560" cy="950365"/>
          </a:xfrm>
          <a:prstGeom prst="rect">
            <a:avLst/>
          </a:prstGeom>
        </p:spPr>
      </p:pic>
      <p:graphicFrame>
        <p:nvGraphicFramePr>
          <p:cNvPr id="5" name="Tabelle 7">
            <a:extLst>
              <a:ext uri="{FF2B5EF4-FFF2-40B4-BE49-F238E27FC236}">
                <a16:creationId xmlns:a16="http://schemas.microsoft.com/office/drawing/2014/main" id="{DECCA47C-7155-8F5F-205C-4CBF9FA7F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415969"/>
              </p:ext>
            </p:extLst>
          </p:nvPr>
        </p:nvGraphicFramePr>
        <p:xfrm>
          <a:off x="839353" y="2564837"/>
          <a:ext cx="11010902" cy="2839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92938">
                  <a:extLst>
                    <a:ext uri="{9D8B030D-6E8A-4147-A177-3AD203B41FA5}">
                      <a16:colId xmlns:a16="http://schemas.microsoft.com/office/drawing/2014/main" val="231671105"/>
                    </a:ext>
                  </a:extLst>
                </a:gridCol>
                <a:gridCol w="5517964">
                  <a:extLst>
                    <a:ext uri="{9D8B030D-6E8A-4147-A177-3AD203B41FA5}">
                      <a16:colId xmlns:a16="http://schemas.microsoft.com/office/drawing/2014/main" val="394536201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</a:t>
                      </a:r>
                      <a:r>
                        <a:rPr lang="de-DE" sz="36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wurden im Jahr 2022 weltweit für militärische Rüstung 4 Millionen Euro ausgegeben…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383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A: pro Tag.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B: pro Stunde.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507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C: pro Minute.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D: pro Sekunde.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75872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800" b="0" dirty="0"/>
                        <a:t>Quelle: SIPRI</a:t>
                      </a:r>
                      <a:r>
                        <a:rPr lang="de-DE" sz="1800" b="0" baseline="0" dirty="0"/>
                        <a:t> 2023. Im Jahr 2022 waren es weltweit 2,1 Billionen Euro.</a:t>
                      </a:r>
                      <a:endParaRPr lang="de-DE" sz="18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537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2355B6E-5963-5A82-7AB0-0FDA135B7DE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de-DE" b="1" dirty="0"/>
              <a:t>Erstaunliches zur Weltentwicklung </a:t>
            </a:r>
          </a:p>
        </p:txBody>
      </p:sp>
      <p:pic>
        <p:nvPicPr>
          <p:cNvPr id="6" name="Grafik 5" descr="Ein Bild, das Grafiken, Grafikdesign, Schrift, Design enthält.&#10;&#10;Automatisch generierte Beschreibung">
            <a:extLst>
              <a:ext uri="{FF2B5EF4-FFF2-40B4-BE49-F238E27FC236}">
                <a16:creationId xmlns:a16="http://schemas.microsoft.com/office/drawing/2014/main" id="{41119910-F322-9D4F-1D9F-8AC248130E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240" y="440285"/>
            <a:ext cx="2057560" cy="950365"/>
          </a:xfrm>
          <a:prstGeom prst="rect">
            <a:avLst/>
          </a:prstGeom>
        </p:spPr>
      </p:pic>
      <p:graphicFrame>
        <p:nvGraphicFramePr>
          <p:cNvPr id="5" name="Tabelle 7">
            <a:extLst>
              <a:ext uri="{FF2B5EF4-FFF2-40B4-BE49-F238E27FC236}">
                <a16:creationId xmlns:a16="http://schemas.microsoft.com/office/drawing/2014/main" id="{DECCA47C-7155-8F5F-205C-4CBF9FA7F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231578"/>
              </p:ext>
            </p:extLst>
          </p:nvPr>
        </p:nvGraphicFramePr>
        <p:xfrm>
          <a:off x="839353" y="2564837"/>
          <a:ext cx="11010902" cy="2468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92938">
                  <a:extLst>
                    <a:ext uri="{9D8B030D-6E8A-4147-A177-3AD203B41FA5}">
                      <a16:colId xmlns:a16="http://schemas.microsoft.com/office/drawing/2014/main" val="231671105"/>
                    </a:ext>
                  </a:extLst>
                </a:gridCol>
                <a:gridCol w="5517964">
                  <a:extLst>
                    <a:ext uri="{9D8B030D-6E8A-4147-A177-3AD203B41FA5}">
                      <a16:colId xmlns:a16="http://schemas.microsoft.com/office/drawing/2014/main" val="394536201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3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„Ich </a:t>
                      </a:r>
                      <a:r>
                        <a:rPr lang="de-DE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achte bei meinem Konsum </a:t>
                      </a:r>
                      <a:r>
                        <a:rPr lang="de-DE" sz="3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auf Nachhaltigkeit“. </a:t>
                      </a:r>
                      <a:r>
                        <a:rPr lang="de-DE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sagten bei einer Befragung in Deutschland…</a:t>
                      </a:r>
                      <a:endParaRPr lang="de-DE" sz="36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383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A: 18% der Befragten.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B: 38% der Befragten.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507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C: 58% der Befragten.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D: 88% der Befragten.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758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51196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2355B6E-5963-5A82-7AB0-0FDA135B7DE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de-DE" b="1" dirty="0"/>
              <a:t>Erstaunliches zur Weltentwicklung </a:t>
            </a:r>
          </a:p>
        </p:txBody>
      </p:sp>
      <p:pic>
        <p:nvPicPr>
          <p:cNvPr id="6" name="Grafik 5" descr="Ein Bild, das Grafiken, Grafikdesign, Schrift, Design enthält.&#10;&#10;Automatisch generierte Beschreibung">
            <a:extLst>
              <a:ext uri="{FF2B5EF4-FFF2-40B4-BE49-F238E27FC236}">
                <a16:creationId xmlns:a16="http://schemas.microsoft.com/office/drawing/2014/main" id="{41119910-F322-9D4F-1D9F-8AC248130E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240" y="440285"/>
            <a:ext cx="2057560" cy="950365"/>
          </a:xfrm>
          <a:prstGeom prst="rect">
            <a:avLst/>
          </a:prstGeom>
        </p:spPr>
      </p:pic>
      <p:graphicFrame>
        <p:nvGraphicFramePr>
          <p:cNvPr id="5" name="Tabelle 7">
            <a:extLst>
              <a:ext uri="{FF2B5EF4-FFF2-40B4-BE49-F238E27FC236}">
                <a16:creationId xmlns:a16="http://schemas.microsoft.com/office/drawing/2014/main" id="{DECCA47C-7155-8F5F-205C-4CBF9FA7F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078616"/>
              </p:ext>
            </p:extLst>
          </p:nvPr>
        </p:nvGraphicFramePr>
        <p:xfrm>
          <a:off x="839353" y="2564837"/>
          <a:ext cx="11010902" cy="2839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92938">
                  <a:extLst>
                    <a:ext uri="{9D8B030D-6E8A-4147-A177-3AD203B41FA5}">
                      <a16:colId xmlns:a16="http://schemas.microsoft.com/office/drawing/2014/main" val="231671105"/>
                    </a:ext>
                  </a:extLst>
                </a:gridCol>
                <a:gridCol w="5517964">
                  <a:extLst>
                    <a:ext uri="{9D8B030D-6E8A-4147-A177-3AD203B41FA5}">
                      <a16:colId xmlns:a16="http://schemas.microsoft.com/office/drawing/2014/main" val="394536201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Ich achte bei meinem Konsum auf Nachhaltigkeit. Das sagten bei einer Befragung in Deutschland…</a:t>
                      </a:r>
                      <a:r>
                        <a:rPr lang="de-DE" sz="36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383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A: 18% der Befragten.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B: 38% der Befragten.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507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>
                          <a:highlight>
                            <a:srgbClr val="FFFF00"/>
                          </a:highlight>
                        </a:rPr>
                        <a:t>C: 58% der Befragten.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D: 88% der Befragten.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75872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800" b="0" dirty="0"/>
                        <a:t>Quelle: </a:t>
                      </a:r>
                      <a:r>
                        <a:rPr lang="de-DE" sz="1800" b="0" dirty="0" err="1"/>
                        <a:t>DEval</a:t>
                      </a:r>
                      <a:r>
                        <a:rPr lang="de-DE" sz="1800" b="0" dirty="0"/>
                        <a:t> Meinungsmonitor Entwicklungspolitik 2022.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767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332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2355B6E-5963-5A82-7AB0-0FDA135B7DE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de-DE" b="1" dirty="0"/>
              <a:t>Erstaunliches zur Weltentwicklung </a:t>
            </a:r>
          </a:p>
        </p:txBody>
      </p:sp>
      <p:pic>
        <p:nvPicPr>
          <p:cNvPr id="6" name="Grafik 5" descr="Ein Bild, das Grafiken, Grafikdesign, Schrift, Design enthält.&#10;&#10;Automatisch generierte Beschreibung">
            <a:extLst>
              <a:ext uri="{FF2B5EF4-FFF2-40B4-BE49-F238E27FC236}">
                <a16:creationId xmlns:a16="http://schemas.microsoft.com/office/drawing/2014/main" id="{41119910-F322-9D4F-1D9F-8AC248130E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240" y="440285"/>
            <a:ext cx="2057560" cy="950365"/>
          </a:xfrm>
          <a:prstGeom prst="rect">
            <a:avLst/>
          </a:prstGeom>
        </p:spPr>
      </p:pic>
      <p:graphicFrame>
        <p:nvGraphicFramePr>
          <p:cNvPr id="5" name="Tabelle 7">
            <a:extLst>
              <a:ext uri="{FF2B5EF4-FFF2-40B4-BE49-F238E27FC236}">
                <a16:creationId xmlns:a16="http://schemas.microsoft.com/office/drawing/2014/main" id="{DECCA47C-7155-8F5F-205C-4CBF9FA7F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644041"/>
              </p:ext>
            </p:extLst>
          </p:nvPr>
        </p:nvGraphicFramePr>
        <p:xfrm>
          <a:off x="802409" y="2564837"/>
          <a:ext cx="10587182" cy="2468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81559">
                  <a:extLst>
                    <a:ext uri="{9D8B030D-6E8A-4147-A177-3AD203B41FA5}">
                      <a16:colId xmlns:a16="http://schemas.microsoft.com/office/drawing/2014/main" val="231671105"/>
                    </a:ext>
                  </a:extLst>
                </a:gridCol>
                <a:gridCol w="5305623">
                  <a:extLst>
                    <a:ext uri="{9D8B030D-6E8A-4147-A177-3AD203B41FA5}">
                      <a16:colId xmlns:a16="http://schemas.microsoft.com/office/drawing/2014/main" val="394536201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</a:rPr>
                        <a:t>In Deutschland werden die Menschen im Durchschnitt 81 Jahre alt. In Afrika liegt die Lebenserwartung bei…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383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A: 51 Jahren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B: 61 Jahren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507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C: 71 Jahren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D: 81 Jahren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758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2355B6E-5963-5A82-7AB0-0FDA135B7DE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de-DE" b="1" dirty="0"/>
              <a:t>Erstaunliches zur Weltentwicklung </a:t>
            </a:r>
          </a:p>
        </p:txBody>
      </p:sp>
      <p:pic>
        <p:nvPicPr>
          <p:cNvPr id="6" name="Grafik 5" descr="Ein Bild, das Grafiken, Grafikdesign, Schrift, Design enthält.&#10;&#10;Automatisch generierte Beschreibung">
            <a:extLst>
              <a:ext uri="{FF2B5EF4-FFF2-40B4-BE49-F238E27FC236}">
                <a16:creationId xmlns:a16="http://schemas.microsoft.com/office/drawing/2014/main" id="{41119910-F322-9D4F-1D9F-8AC248130E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240" y="440285"/>
            <a:ext cx="2057560" cy="950365"/>
          </a:xfrm>
          <a:prstGeom prst="rect">
            <a:avLst/>
          </a:prstGeom>
        </p:spPr>
      </p:pic>
      <p:graphicFrame>
        <p:nvGraphicFramePr>
          <p:cNvPr id="5" name="Tabelle 7">
            <a:extLst>
              <a:ext uri="{FF2B5EF4-FFF2-40B4-BE49-F238E27FC236}">
                <a16:creationId xmlns:a16="http://schemas.microsoft.com/office/drawing/2014/main" id="{DECCA47C-7155-8F5F-205C-4CBF9FA7F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531805"/>
              </p:ext>
            </p:extLst>
          </p:nvPr>
        </p:nvGraphicFramePr>
        <p:xfrm>
          <a:off x="802409" y="2564837"/>
          <a:ext cx="10587182" cy="2839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81559">
                  <a:extLst>
                    <a:ext uri="{9D8B030D-6E8A-4147-A177-3AD203B41FA5}">
                      <a16:colId xmlns:a16="http://schemas.microsoft.com/office/drawing/2014/main" val="231671105"/>
                    </a:ext>
                  </a:extLst>
                </a:gridCol>
                <a:gridCol w="5305623">
                  <a:extLst>
                    <a:ext uri="{9D8B030D-6E8A-4147-A177-3AD203B41FA5}">
                      <a16:colId xmlns:a16="http://schemas.microsoft.com/office/drawing/2014/main" val="394536201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</a:rPr>
                        <a:t>In Deutschland werden die Menschen im Durchschnitt 81 Jahre alt. In Afrika liegt die Lebenserwartung bei…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383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A: 51 Jahren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>
                          <a:highlight>
                            <a:srgbClr val="FFFF00"/>
                          </a:highlight>
                        </a:rPr>
                        <a:t>B: 61 Jahren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507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C: 71 Jahren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D: 81 Jahren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75872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dirty="0"/>
                        <a:t>Quelle: </a:t>
                      </a:r>
                      <a:r>
                        <a:rPr lang="de-DE" dirty="0" err="1"/>
                        <a:t>Worldbank</a:t>
                      </a:r>
                      <a:r>
                        <a:rPr lang="de-DE" dirty="0"/>
                        <a:t> – Development </a:t>
                      </a:r>
                      <a:r>
                        <a:rPr lang="de-DE" dirty="0" err="1"/>
                        <a:t>Indicators</a:t>
                      </a:r>
                      <a:r>
                        <a:rPr lang="de-DE" dirty="0"/>
                        <a:t> (Zugriff 8/23).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742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192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2355B6E-5963-5A82-7AB0-0FDA135B7DE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de-DE" b="1" dirty="0"/>
              <a:t>Erstaunliches zur Weltentwicklung </a:t>
            </a:r>
          </a:p>
        </p:txBody>
      </p:sp>
      <p:pic>
        <p:nvPicPr>
          <p:cNvPr id="6" name="Grafik 5" descr="Ein Bild, das Grafiken, Grafikdesign, Schrift, Design enthält.&#10;&#10;Automatisch generierte Beschreibung">
            <a:extLst>
              <a:ext uri="{FF2B5EF4-FFF2-40B4-BE49-F238E27FC236}">
                <a16:creationId xmlns:a16="http://schemas.microsoft.com/office/drawing/2014/main" id="{41119910-F322-9D4F-1D9F-8AC248130E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240" y="440285"/>
            <a:ext cx="2057560" cy="950365"/>
          </a:xfrm>
          <a:prstGeom prst="rect">
            <a:avLst/>
          </a:prstGeom>
        </p:spPr>
      </p:pic>
      <p:graphicFrame>
        <p:nvGraphicFramePr>
          <p:cNvPr id="5" name="Tabelle 7">
            <a:extLst>
              <a:ext uri="{FF2B5EF4-FFF2-40B4-BE49-F238E27FC236}">
                <a16:creationId xmlns:a16="http://schemas.microsoft.com/office/drawing/2014/main" id="{DECCA47C-7155-8F5F-205C-4CBF9FA7F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337118"/>
              </p:ext>
            </p:extLst>
          </p:nvPr>
        </p:nvGraphicFramePr>
        <p:xfrm>
          <a:off x="839353" y="2564837"/>
          <a:ext cx="11010902" cy="1920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92938">
                  <a:extLst>
                    <a:ext uri="{9D8B030D-6E8A-4147-A177-3AD203B41FA5}">
                      <a16:colId xmlns:a16="http://schemas.microsoft.com/office/drawing/2014/main" val="231671105"/>
                    </a:ext>
                  </a:extLst>
                </a:gridCol>
                <a:gridCol w="5517964">
                  <a:extLst>
                    <a:ext uri="{9D8B030D-6E8A-4147-A177-3AD203B41FA5}">
                      <a16:colId xmlns:a16="http://schemas.microsoft.com/office/drawing/2014/main" val="394536201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weltweite Armut ist in den letzten 30 Jahren</a:t>
                      </a:r>
                      <a:r>
                        <a:rPr lang="de-D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383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A: deutlich angestiegen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B: ein wenig angestiegen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507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C: gleich geblieben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D: deutlich zurückgegangen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758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33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2355B6E-5963-5A82-7AB0-0FDA135B7DE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de-DE" b="1" dirty="0"/>
              <a:t>Erstaunliches zur Weltentwicklung </a:t>
            </a:r>
          </a:p>
        </p:txBody>
      </p:sp>
      <p:pic>
        <p:nvPicPr>
          <p:cNvPr id="6" name="Grafik 5" descr="Ein Bild, das Grafiken, Grafikdesign, Schrift, Design enthält.&#10;&#10;Automatisch generierte Beschreibung">
            <a:extLst>
              <a:ext uri="{FF2B5EF4-FFF2-40B4-BE49-F238E27FC236}">
                <a16:creationId xmlns:a16="http://schemas.microsoft.com/office/drawing/2014/main" id="{41119910-F322-9D4F-1D9F-8AC248130E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240" y="440285"/>
            <a:ext cx="2057560" cy="950365"/>
          </a:xfrm>
          <a:prstGeom prst="rect">
            <a:avLst/>
          </a:prstGeom>
        </p:spPr>
      </p:pic>
      <p:graphicFrame>
        <p:nvGraphicFramePr>
          <p:cNvPr id="5" name="Tabelle 7">
            <a:extLst>
              <a:ext uri="{FF2B5EF4-FFF2-40B4-BE49-F238E27FC236}">
                <a16:creationId xmlns:a16="http://schemas.microsoft.com/office/drawing/2014/main" id="{DECCA47C-7155-8F5F-205C-4CBF9FA7F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262235"/>
              </p:ext>
            </p:extLst>
          </p:nvPr>
        </p:nvGraphicFramePr>
        <p:xfrm>
          <a:off x="839353" y="2564837"/>
          <a:ext cx="11010902" cy="2834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92938">
                  <a:extLst>
                    <a:ext uri="{9D8B030D-6E8A-4147-A177-3AD203B41FA5}">
                      <a16:colId xmlns:a16="http://schemas.microsoft.com/office/drawing/2014/main" val="231671105"/>
                    </a:ext>
                  </a:extLst>
                </a:gridCol>
                <a:gridCol w="5517964">
                  <a:extLst>
                    <a:ext uri="{9D8B030D-6E8A-4147-A177-3AD203B41FA5}">
                      <a16:colId xmlns:a16="http://schemas.microsoft.com/office/drawing/2014/main" val="394536201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weltweite Armut ist in den letzten 30 Jahren</a:t>
                      </a:r>
                      <a:r>
                        <a:rPr lang="de-D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383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A: deutlich </a:t>
                      </a:r>
                      <a:r>
                        <a:rPr lang="de-DE" sz="3600" b="1" dirty="0" err="1"/>
                        <a:t>angestigen</a:t>
                      </a:r>
                      <a:endParaRPr lang="de-DE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B: ein wenig angestiegen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507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C: gleich geblieben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>
                          <a:highlight>
                            <a:srgbClr val="FFFF00"/>
                          </a:highlight>
                        </a:rPr>
                        <a:t>D: deutlich zurückgegangen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75872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dirty="0"/>
                        <a:t>Quelle: </a:t>
                      </a:r>
                      <a:r>
                        <a:rPr lang="de-DE" dirty="0" err="1"/>
                        <a:t>Worldbank</a:t>
                      </a:r>
                      <a:r>
                        <a:rPr lang="de-DE" dirty="0"/>
                        <a:t> – PIP (</a:t>
                      </a:r>
                      <a:r>
                        <a:rPr lang="de-DE" dirty="0" err="1"/>
                        <a:t>Poverty</a:t>
                      </a:r>
                      <a:r>
                        <a:rPr lang="de-DE" dirty="0"/>
                        <a:t> and </a:t>
                      </a:r>
                      <a:r>
                        <a:rPr lang="de-DE" dirty="0" err="1"/>
                        <a:t>Inequality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plattform</a:t>
                      </a:r>
                      <a:r>
                        <a:rPr lang="de-DE" dirty="0"/>
                        <a:t>) -</a:t>
                      </a:r>
                      <a:r>
                        <a:rPr lang="de-DE" baseline="0" dirty="0"/>
                        <a:t> </a:t>
                      </a:r>
                      <a:r>
                        <a:rPr lang="de-DE" dirty="0"/>
                        <a:t>Zugriff 8/23.</a:t>
                      </a:r>
                    </a:p>
                    <a:p>
                      <a:r>
                        <a:rPr lang="de-DE" dirty="0"/>
                        <a:t>1990 waren über 2 Milliarden</a:t>
                      </a:r>
                      <a:r>
                        <a:rPr lang="de-DE" baseline="0" dirty="0"/>
                        <a:t> Menschen extrem-arm (38% der Weltbevölkerung). 2019 lag die Zahl bei 659 Mio. Menschen (= 8,5% der Weltbevölkerung). 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742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899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2355B6E-5963-5A82-7AB0-0FDA135B7DE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de-DE" b="1" dirty="0"/>
              <a:t>Erstaunliches zur Weltentwicklung </a:t>
            </a:r>
          </a:p>
        </p:txBody>
      </p:sp>
      <p:pic>
        <p:nvPicPr>
          <p:cNvPr id="6" name="Grafik 5" descr="Ein Bild, das Grafiken, Grafikdesign, Schrift, Design enthält.&#10;&#10;Automatisch generierte Beschreibung">
            <a:extLst>
              <a:ext uri="{FF2B5EF4-FFF2-40B4-BE49-F238E27FC236}">
                <a16:creationId xmlns:a16="http://schemas.microsoft.com/office/drawing/2014/main" id="{41119910-F322-9D4F-1D9F-8AC248130E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240" y="440285"/>
            <a:ext cx="2057560" cy="950365"/>
          </a:xfrm>
          <a:prstGeom prst="rect">
            <a:avLst/>
          </a:prstGeom>
        </p:spPr>
      </p:pic>
      <p:graphicFrame>
        <p:nvGraphicFramePr>
          <p:cNvPr id="5" name="Tabelle 7">
            <a:extLst>
              <a:ext uri="{FF2B5EF4-FFF2-40B4-BE49-F238E27FC236}">
                <a16:creationId xmlns:a16="http://schemas.microsoft.com/office/drawing/2014/main" id="{DECCA47C-7155-8F5F-205C-4CBF9FA7F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127127"/>
              </p:ext>
            </p:extLst>
          </p:nvPr>
        </p:nvGraphicFramePr>
        <p:xfrm>
          <a:off x="839353" y="2564837"/>
          <a:ext cx="11010902" cy="3017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92938">
                  <a:extLst>
                    <a:ext uri="{9D8B030D-6E8A-4147-A177-3AD203B41FA5}">
                      <a16:colId xmlns:a16="http://schemas.microsoft.com/office/drawing/2014/main" val="231671105"/>
                    </a:ext>
                  </a:extLst>
                </a:gridCol>
                <a:gridCol w="5517964">
                  <a:extLst>
                    <a:ext uri="{9D8B030D-6E8A-4147-A177-3AD203B41FA5}">
                      <a16:colId xmlns:a16="http://schemas.microsoft.com/office/drawing/2014/main" val="394536201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735 Millionen Menschen auf der Welt hungern, haben zu wenig zu essen (2022). Auf der anderen Seite sind übergewichtig (BMI≤25) …</a:t>
                      </a:r>
                      <a:r>
                        <a:rPr lang="de-D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383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A: 60 Millionen Menschen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B: 600 Millionen Menschen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507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C: 1600 Mio. Menschen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D: 2600 Mio. Menschen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758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095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2355B6E-5963-5A82-7AB0-0FDA135B7DE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de-DE" b="1" dirty="0"/>
              <a:t>Erstaunliches zur Weltentwicklung </a:t>
            </a:r>
          </a:p>
        </p:txBody>
      </p:sp>
      <p:pic>
        <p:nvPicPr>
          <p:cNvPr id="6" name="Grafik 5" descr="Ein Bild, das Grafiken, Grafikdesign, Schrift, Design enthält.&#10;&#10;Automatisch generierte Beschreibung">
            <a:extLst>
              <a:ext uri="{FF2B5EF4-FFF2-40B4-BE49-F238E27FC236}">
                <a16:creationId xmlns:a16="http://schemas.microsoft.com/office/drawing/2014/main" id="{41119910-F322-9D4F-1D9F-8AC248130E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240" y="440285"/>
            <a:ext cx="2057560" cy="950365"/>
          </a:xfrm>
          <a:prstGeom prst="rect">
            <a:avLst/>
          </a:prstGeom>
        </p:spPr>
      </p:pic>
      <p:graphicFrame>
        <p:nvGraphicFramePr>
          <p:cNvPr id="5" name="Tabelle 7">
            <a:extLst>
              <a:ext uri="{FF2B5EF4-FFF2-40B4-BE49-F238E27FC236}">
                <a16:creationId xmlns:a16="http://schemas.microsoft.com/office/drawing/2014/main" id="{DECCA47C-7155-8F5F-205C-4CBF9FA7F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637743"/>
              </p:ext>
            </p:extLst>
          </p:nvPr>
        </p:nvGraphicFramePr>
        <p:xfrm>
          <a:off x="839353" y="2564837"/>
          <a:ext cx="11010902" cy="3657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92938">
                  <a:extLst>
                    <a:ext uri="{9D8B030D-6E8A-4147-A177-3AD203B41FA5}">
                      <a16:colId xmlns:a16="http://schemas.microsoft.com/office/drawing/2014/main" val="231671105"/>
                    </a:ext>
                  </a:extLst>
                </a:gridCol>
                <a:gridCol w="5517964">
                  <a:extLst>
                    <a:ext uri="{9D8B030D-6E8A-4147-A177-3AD203B41FA5}">
                      <a16:colId xmlns:a16="http://schemas.microsoft.com/office/drawing/2014/main" val="394536201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735 Millionen Menschen auf der Welt hungern, haben zu wenig zu essen (2022). Auf der anderen Seite sind übergewichtig (BMI≥25) …</a:t>
                      </a:r>
                      <a:r>
                        <a:rPr lang="de-D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383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A: 60 Millionen Menschen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B: 600 Millionen Menschen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507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C: 1600 Mio. Menschen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>
                          <a:highlight>
                            <a:srgbClr val="FFFF00"/>
                          </a:highlight>
                        </a:rPr>
                        <a:t>D: 2600 Mio. Menschen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75872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800" b="0" dirty="0"/>
                        <a:t>Quellen: FAO-State </a:t>
                      </a:r>
                      <a:r>
                        <a:rPr lang="de-DE" sz="1800" b="0" dirty="0" err="1"/>
                        <a:t>of</a:t>
                      </a:r>
                      <a:r>
                        <a:rPr lang="de-DE" sz="1800" b="0" dirty="0"/>
                        <a:t> Food Security and Nutrition in </a:t>
                      </a:r>
                      <a:r>
                        <a:rPr lang="de-DE" sz="1800" b="0" dirty="0" err="1"/>
                        <a:t>the</a:t>
                      </a:r>
                      <a:r>
                        <a:rPr lang="de-DE" sz="1800" b="0" dirty="0"/>
                        <a:t> </a:t>
                      </a:r>
                      <a:r>
                        <a:rPr lang="de-DE" sz="1800" b="0" dirty="0" err="1"/>
                        <a:t>world</a:t>
                      </a:r>
                      <a:r>
                        <a:rPr lang="de-DE" sz="1800" b="0" dirty="0"/>
                        <a:t>, 2023. World </a:t>
                      </a:r>
                      <a:r>
                        <a:rPr lang="de-DE" sz="1800" b="0" dirty="0" err="1"/>
                        <a:t>Obesity</a:t>
                      </a:r>
                      <a:r>
                        <a:rPr lang="de-DE" sz="1800" b="0" dirty="0"/>
                        <a:t> Atlas 2023 (Zahlen für 2020).</a:t>
                      </a:r>
                      <a:br>
                        <a:rPr lang="de-DE" sz="1800" b="0" dirty="0"/>
                      </a:br>
                      <a:r>
                        <a:rPr lang="de-DE" sz="1800" b="0" dirty="0"/>
                        <a:t>988 Mio. Menschen gelten sogar als adipös (BMI≥30).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155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120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2355B6E-5963-5A82-7AB0-0FDA135B7DE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de-DE" b="1" dirty="0"/>
              <a:t>Erstaunliches zur Weltentwicklung </a:t>
            </a:r>
          </a:p>
        </p:txBody>
      </p:sp>
      <p:pic>
        <p:nvPicPr>
          <p:cNvPr id="6" name="Grafik 5" descr="Ein Bild, das Grafiken, Grafikdesign, Schrift, Design enthält.&#10;&#10;Automatisch generierte Beschreibung">
            <a:extLst>
              <a:ext uri="{FF2B5EF4-FFF2-40B4-BE49-F238E27FC236}">
                <a16:creationId xmlns:a16="http://schemas.microsoft.com/office/drawing/2014/main" id="{41119910-F322-9D4F-1D9F-8AC248130E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240" y="440285"/>
            <a:ext cx="2057560" cy="950365"/>
          </a:xfrm>
          <a:prstGeom prst="rect">
            <a:avLst/>
          </a:prstGeom>
        </p:spPr>
      </p:pic>
      <p:graphicFrame>
        <p:nvGraphicFramePr>
          <p:cNvPr id="5" name="Tabelle 7">
            <a:extLst>
              <a:ext uri="{FF2B5EF4-FFF2-40B4-BE49-F238E27FC236}">
                <a16:creationId xmlns:a16="http://schemas.microsoft.com/office/drawing/2014/main" id="{DECCA47C-7155-8F5F-205C-4CBF9FA7F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918171"/>
              </p:ext>
            </p:extLst>
          </p:nvPr>
        </p:nvGraphicFramePr>
        <p:xfrm>
          <a:off x="839353" y="2564837"/>
          <a:ext cx="11010902" cy="2468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92938">
                  <a:extLst>
                    <a:ext uri="{9D8B030D-6E8A-4147-A177-3AD203B41FA5}">
                      <a16:colId xmlns:a16="http://schemas.microsoft.com/office/drawing/2014/main" val="231671105"/>
                    </a:ext>
                  </a:extLst>
                </a:gridCol>
                <a:gridCol w="5517964">
                  <a:extLst>
                    <a:ext uri="{9D8B030D-6E8A-4147-A177-3AD203B41FA5}">
                      <a16:colId xmlns:a16="http://schemas.microsoft.com/office/drawing/2014/main" val="394536201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Heute (2023) leben rund 8 Milliarden Menschen auf der Erde: 2050 werden es…</a:t>
                      </a:r>
                      <a:r>
                        <a:rPr lang="de-D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383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A: 7,8 Milliarden sein.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B: 8,8 Mrd. sein.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507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3600" b="1" dirty="0"/>
                        <a:t>C: 9,8 Milliarden sein.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3600" b="1" dirty="0"/>
                        <a:t>D: 10,8 Milliarden sein.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758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44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1293</Words>
  <Application>Microsoft Office PowerPoint</Application>
  <PresentationFormat>Breitbild</PresentationFormat>
  <Paragraphs>146</Paragraphs>
  <Slides>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Verdana</vt:lpstr>
      <vt:lpstr>Office</vt:lpstr>
      <vt:lpstr>Erstaunliches zur Weltentwicklung </vt:lpstr>
      <vt:lpstr>Erstaunliches zur Weltentwicklung </vt:lpstr>
      <vt:lpstr>Erstaunliches zur Weltentwicklung </vt:lpstr>
      <vt:lpstr>Erstaunliches zur Weltentwicklung </vt:lpstr>
      <vt:lpstr>Erstaunliches zur Weltentwicklung </vt:lpstr>
      <vt:lpstr>Erstaunliches zur Weltentwicklung </vt:lpstr>
      <vt:lpstr>Erstaunliches zur Weltentwicklung </vt:lpstr>
      <vt:lpstr>Erstaunliches zur Weltentwicklung </vt:lpstr>
      <vt:lpstr>Erstaunliches zur Weltentwicklung </vt:lpstr>
      <vt:lpstr>Erstaunliches zur Weltentwicklung </vt:lpstr>
      <vt:lpstr>Erstaunliches zur Weltentwicklung </vt:lpstr>
      <vt:lpstr>Erstaunliches zur Weltentwicklung </vt:lpstr>
      <vt:lpstr>Erstaunliches zur Weltentwicklung </vt:lpstr>
      <vt:lpstr>Erstaunliches zur Weltentwicklung </vt:lpstr>
      <vt:lpstr>Erstaunliches zur Weltentwicklung </vt:lpstr>
      <vt:lpstr>Erstaunliches zur Weltentwicklung </vt:lpstr>
      <vt:lpstr>Erstaunliches zur Weltentwicklung </vt:lpstr>
      <vt:lpstr>Erstaunliches zur Weltentwicklung </vt:lpstr>
      <vt:lpstr>Erstaunliches zur Weltentwicklung </vt:lpstr>
      <vt:lpstr>Erstaunliches zur Weltentwicklung </vt:lpstr>
      <vt:lpstr>Erstaunliches zur Weltentwicklung </vt:lpstr>
      <vt:lpstr>Erstaunliches zur Weltentwicklung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Erstaunliches zur Weltentwicklung</dc:title>
  <dc:creator>Georg Krämer</dc:creator>
  <cp:lastModifiedBy>Georg Krämer</cp:lastModifiedBy>
  <cp:revision>41</cp:revision>
  <dcterms:created xsi:type="dcterms:W3CDTF">2023-08-31T08:44:05Z</dcterms:created>
  <dcterms:modified xsi:type="dcterms:W3CDTF">2023-09-07T07:07:08Z</dcterms:modified>
</cp:coreProperties>
</file>